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9"/>
  </p:notesMasterIdLst>
  <p:sldIdLst>
    <p:sldId id="258" r:id="rId2"/>
    <p:sldId id="259" r:id="rId3"/>
    <p:sldId id="317" r:id="rId4"/>
    <p:sldId id="257" r:id="rId5"/>
    <p:sldId id="318" r:id="rId6"/>
    <p:sldId id="319" r:id="rId7"/>
    <p:sldId id="329" r:id="rId8"/>
    <p:sldId id="330" r:id="rId9"/>
    <p:sldId id="331" r:id="rId10"/>
    <p:sldId id="348" r:id="rId11"/>
    <p:sldId id="349" r:id="rId12"/>
    <p:sldId id="389" r:id="rId13"/>
    <p:sldId id="360" r:id="rId14"/>
    <p:sldId id="350" r:id="rId15"/>
    <p:sldId id="390" r:id="rId16"/>
    <p:sldId id="391" r:id="rId17"/>
    <p:sldId id="354" r:id="rId18"/>
    <p:sldId id="392" r:id="rId19"/>
    <p:sldId id="361" r:id="rId20"/>
    <p:sldId id="351" r:id="rId21"/>
    <p:sldId id="352" r:id="rId22"/>
    <p:sldId id="373" r:id="rId23"/>
    <p:sldId id="365" r:id="rId24"/>
    <p:sldId id="353" r:id="rId25"/>
    <p:sldId id="363" r:id="rId26"/>
    <p:sldId id="366" r:id="rId27"/>
    <p:sldId id="356" r:id="rId28"/>
    <p:sldId id="399" r:id="rId29"/>
    <p:sldId id="364" r:id="rId30"/>
    <p:sldId id="393" r:id="rId31"/>
    <p:sldId id="394" r:id="rId32"/>
    <p:sldId id="398" r:id="rId33"/>
    <p:sldId id="396" r:id="rId34"/>
    <p:sldId id="397" r:id="rId35"/>
    <p:sldId id="359" r:id="rId36"/>
    <p:sldId id="368" r:id="rId37"/>
    <p:sldId id="370" r:id="rId38"/>
    <p:sldId id="371" r:id="rId39"/>
    <p:sldId id="372" r:id="rId40"/>
    <p:sldId id="357" r:id="rId41"/>
    <p:sldId id="362" r:id="rId42"/>
    <p:sldId id="376" r:id="rId43"/>
    <p:sldId id="377" r:id="rId44"/>
    <p:sldId id="378" r:id="rId45"/>
    <p:sldId id="379" r:id="rId46"/>
    <p:sldId id="380" r:id="rId47"/>
    <p:sldId id="375" r:id="rId48"/>
    <p:sldId id="355" r:id="rId49"/>
    <p:sldId id="382" r:id="rId50"/>
    <p:sldId id="383" r:id="rId51"/>
    <p:sldId id="384" r:id="rId52"/>
    <p:sldId id="400" r:id="rId53"/>
    <p:sldId id="401" r:id="rId54"/>
    <p:sldId id="402" r:id="rId55"/>
    <p:sldId id="403" r:id="rId56"/>
    <p:sldId id="405" r:id="rId57"/>
    <p:sldId id="404" r:id="rId58"/>
    <p:sldId id="416" r:id="rId59"/>
    <p:sldId id="406" r:id="rId60"/>
    <p:sldId id="412" r:id="rId61"/>
    <p:sldId id="413" r:id="rId62"/>
    <p:sldId id="414" r:id="rId63"/>
    <p:sldId id="415" r:id="rId64"/>
    <p:sldId id="423" r:id="rId65"/>
    <p:sldId id="424" r:id="rId66"/>
    <p:sldId id="425" r:id="rId67"/>
    <p:sldId id="409" r:id="rId68"/>
    <p:sldId id="410" r:id="rId69"/>
    <p:sldId id="411" r:id="rId70"/>
    <p:sldId id="417" r:id="rId71"/>
    <p:sldId id="419" r:id="rId72"/>
    <p:sldId id="408" r:id="rId73"/>
    <p:sldId id="440" r:id="rId74"/>
    <p:sldId id="443" r:id="rId75"/>
    <p:sldId id="439" r:id="rId76"/>
    <p:sldId id="444" r:id="rId77"/>
    <p:sldId id="420" r:id="rId78"/>
    <p:sldId id="421" r:id="rId79"/>
    <p:sldId id="422" r:id="rId80"/>
    <p:sldId id="445" r:id="rId81"/>
    <p:sldId id="427" r:id="rId82"/>
    <p:sldId id="428" r:id="rId83"/>
    <p:sldId id="426" r:id="rId84"/>
    <p:sldId id="430" r:id="rId85"/>
    <p:sldId id="429" r:id="rId86"/>
    <p:sldId id="446" r:id="rId87"/>
    <p:sldId id="447" r:id="rId88"/>
    <p:sldId id="431" r:id="rId89"/>
    <p:sldId id="432" r:id="rId90"/>
    <p:sldId id="433" r:id="rId91"/>
    <p:sldId id="434" r:id="rId92"/>
    <p:sldId id="448" r:id="rId93"/>
    <p:sldId id="435" r:id="rId94"/>
    <p:sldId id="436" r:id="rId95"/>
    <p:sldId id="437" r:id="rId96"/>
    <p:sldId id="438" r:id="rId97"/>
    <p:sldId id="450" r:id="rId98"/>
    <p:sldId id="449" r:id="rId99"/>
    <p:sldId id="451" r:id="rId100"/>
    <p:sldId id="452" r:id="rId101"/>
    <p:sldId id="453" r:id="rId102"/>
    <p:sldId id="454" r:id="rId103"/>
    <p:sldId id="456" r:id="rId104"/>
    <p:sldId id="455" r:id="rId105"/>
    <p:sldId id="457" r:id="rId106"/>
    <p:sldId id="458" r:id="rId107"/>
    <p:sldId id="459" r:id="rId108"/>
    <p:sldId id="460" r:id="rId109"/>
    <p:sldId id="461" r:id="rId110"/>
    <p:sldId id="462" r:id="rId111"/>
    <p:sldId id="463" r:id="rId112"/>
    <p:sldId id="465" r:id="rId113"/>
    <p:sldId id="466" r:id="rId114"/>
    <p:sldId id="467" r:id="rId115"/>
    <p:sldId id="468" r:id="rId116"/>
    <p:sldId id="469" r:id="rId117"/>
    <p:sldId id="470" r:id="rId118"/>
    <p:sldId id="474" r:id="rId119"/>
    <p:sldId id="471" r:id="rId120"/>
    <p:sldId id="472" r:id="rId121"/>
    <p:sldId id="480" r:id="rId122"/>
    <p:sldId id="473" r:id="rId123"/>
    <p:sldId id="475" r:id="rId124"/>
    <p:sldId id="476" r:id="rId125"/>
    <p:sldId id="478" r:id="rId126"/>
    <p:sldId id="479" r:id="rId127"/>
    <p:sldId id="477"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A24"/>
    <a:srgbClr val="FFD243"/>
    <a:srgbClr val="F1A57F"/>
    <a:srgbClr val="D050C1"/>
    <a:srgbClr val="24A3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86" autoAdjust="0"/>
    <p:restoredTop sz="95033" autoAdjust="0"/>
  </p:normalViewPr>
  <p:slideViewPr>
    <p:cSldViewPr snapToGrid="0">
      <p:cViewPr varScale="1">
        <p:scale>
          <a:sx n="78" d="100"/>
          <a:sy n="78" d="100"/>
        </p:scale>
        <p:origin x="46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044C2-4FDD-4881-9F4E-058282910906}" type="datetimeFigureOut">
              <a:rPr lang="en-CA" smtClean="0"/>
              <a:t>24-Sep-2024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DFE17-F6B0-4A64-95DA-AE214C5A6773}" type="slidenum">
              <a:rPr lang="en-CA" smtClean="0"/>
              <a:t>‹#›</a:t>
            </a:fld>
            <a:endParaRPr lang="en-CA"/>
          </a:p>
        </p:txBody>
      </p:sp>
    </p:spTree>
    <p:extLst>
      <p:ext uri="{BB962C8B-B14F-4D97-AF65-F5344CB8AC3E}">
        <p14:creationId xmlns:p14="http://schemas.microsoft.com/office/powerpoint/2010/main" val="415822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ubuntu@ubu</a:t>
            </a:r>
            <a:r>
              <a:rPr lang="en-CA" dirty="0"/>
              <a:t>:~$ </a:t>
            </a:r>
            <a:r>
              <a:rPr lang="en-CA" dirty="0" err="1"/>
              <a:t>pstree</a:t>
            </a:r>
            <a:endParaRPr lang="en-CA" dirty="0"/>
          </a:p>
          <a:p>
            <a:r>
              <a:rPr lang="en-CA" dirty="0" err="1"/>
              <a:t>systemd</a:t>
            </a:r>
            <a:r>
              <a:rPr lang="en-CA" dirty="0"/>
              <a:t>─┬─</a:t>
            </a:r>
            <a:r>
              <a:rPr lang="en-CA" dirty="0" err="1"/>
              <a:t>ModemManager</a:t>
            </a:r>
            <a:r>
              <a:rPr lang="en-CA" dirty="0"/>
              <a:t>───2*[{</a:t>
            </a:r>
            <a:r>
              <a:rPr lang="en-CA" dirty="0" err="1"/>
              <a:t>ModemManager</a:t>
            </a:r>
            <a:r>
              <a:rPr lang="en-CA" dirty="0"/>
              <a:t>}]</a:t>
            </a:r>
          </a:p>
          <a:p>
            <a:r>
              <a:rPr lang="en-CA" dirty="0"/>
              <a:t>        ├─</a:t>
            </a:r>
            <a:r>
              <a:rPr lang="en-CA" dirty="0" err="1"/>
              <a:t>NetworkManager</a:t>
            </a:r>
            <a:r>
              <a:rPr lang="en-CA" dirty="0"/>
              <a:t>───2*[{</a:t>
            </a:r>
            <a:r>
              <a:rPr lang="en-CA" dirty="0" err="1"/>
              <a:t>NetworkManager</a:t>
            </a:r>
            <a:r>
              <a:rPr lang="en-CA" dirty="0"/>
              <a:t>}]</a:t>
            </a:r>
          </a:p>
          <a:p>
            <a:r>
              <a:rPr lang="en-CA" dirty="0"/>
              <a:t>        ├─</a:t>
            </a:r>
            <a:r>
              <a:rPr lang="en-CA" dirty="0" err="1"/>
              <a:t>VGAuthService</a:t>
            </a:r>
            <a:endParaRPr lang="en-CA" dirty="0"/>
          </a:p>
          <a:p>
            <a:r>
              <a:rPr lang="en-CA" dirty="0"/>
              <a:t>        ├─accounts-daemon───2*[{accounts-daemon}]</a:t>
            </a:r>
          </a:p>
          <a:p>
            <a:r>
              <a:rPr lang="en-CA" dirty="0"/>
              <a:t>        ├─</a:t>
            </a:r>
            <a:r>
              <a:rPr lang="en-CA" dirty="0" err="1"/>
              <a:t>acpid</a:t>
            </a:r>
            <a:endParaRPr lang="en-CA" dirty="0"/>
          </a:p>
          <a:p>
            <a:r>
              <a:rPr lang="en-CA" dirty="0"/>
              <a:t>        ├─avahi-daemon───avahi-daemon</a:t>
            </a:r>
          </a:p>
          <a:p>
            <a:r>
              <a:rPr lang="en-CA" dirty="0"/>
              <a:t>        ├─</a:t>
            </a:r>
            <a:r>
              <a:rPr lang="en-CA" dirty="0" err="1"/>
              <a:t>colord</a:t>
            </a:r>
            <a:r>
              <a:rPr lang="en-CA" dirty="0"/>
              <a:t>───2*[{</a:t>
            </a:r>
            <a:r>
              <a:rPr lang="en-CA" dirty="0" err="1"/>
              <a:t>colord</a:t>
            </a:r>
            <a:r>
              <a:rPr lang="en-CA" dirty="0"/>
              <a:t>}]</a:t>
            </a:r>
          </a:p>
          <a:p>
            <a:r>
              <a:rPr lang="en-CA" dirty="0"/>
              <a:t>        ├─</a:t>
            </a:r>
            <a:r>
              <a:rPr lang="en-CA" dirty="0" err="1"/>
              <a:t>cron</a:t>
            </a:r>
            <a:endParaRPr lang="en-CA" dirty="0"/>
          </a:p>
          <a:p>
            <a:r>
              <a:rPr lang="en-CA" dirty="0"/>
              <a:t>        ├─cups-browsed───2*[{cups-browsed}]</a:t>
            </a:r>
          </a:p>
          <a:p>
            <a:r>
              <a:rPr lang="en-CA" dirty="0"/>
              <a:t>        ├─</a:t>
            </a:r>
            <a:r>
              <a:rPr lang="en-CA" dirty="0" err="1"/>
              <a:t>cupsd</a:t>
            </a:r>
            <a:endParaRPr lang="en-CA" dirty="0"/>
          </a:p>
          <a:p>
            <a:r>
              <a:rPr lang="en-CA" dirty="0"/>
              <a:t>        ├─</a:t>
            </a:r>
            <a:r>
              <a:rPr lang="en-CA" dirty="0" err="1"/>
              <a:t>dbus</a:t>
            </a:r>
            <a:r>
              <a:rPr lang="en-CA" dirty="0"/>
              <a:t>-daemon</a:t>
            </a:r>
          </a:p>
          <a:p>
            <a:r>
              <a:rPr lang="en-CA" dirty="0"/>
              <a:t>        ├─gdm3─┬─</a:t>
            </a:r>
            <a:r>
              <a:rPr lang="en-CA" dirty="0" err="1"/>
              <a:t>gdm</a:t>
            </a:r>
            <a:r>
              <a:rPr lang="en-CA" dirty="0"/>
              <a:t>-session-</a:t>
            </a:r>
            <a:r>
              <a:rPr lang="en-CA" dirty="0" err="1"/>
              <a:t>wor</a:t>
            </a:r>
            <a:r>
              <a:rPr lang="en-CA" dirty="0"/>
              <a:t>─┬─</a:t>
            </a:r>
            <a:r>
              <a:rPr lang="en-CA" dirty="0" err="1"/>
              <a:t>gdm-wayland-ses</a:t>
            </a:r>
            <a:r>
              <a:rPr lang="en-CA" dirty="0"/>
              <a:t>─┬─gnome-session-b───2*[{gnome-session-b}]</a:t>
            </a:r>
          </a:p>
          <a:p>
            <a:r>
              <a:rPr lang="en-CA" dirty="0"/>
              <a:t>        │      │                 │                 └─2*[{</a:t>
            </a:r>
            <a:r>
              <a:rPr lang="en-CA" dirty="0" err="1"/>
              <a:t>gdm-wayland-ses</a:t>
            </a:r>
            <a:r>
              <a:rPr lang="en-CA" dirty="0"/>
              <a:t>}]</a:t>
            </a:r>
          </a:p>
          <a:p>
            <a:r>
              <a:rPr lang="en-CA" dirty="0"/>
              <a:t>        │      │                 └─2*[{</a:t>
            </a:r>
            <a:r>
              <a:rPr lang="en-CA" dirty="0" err="1"/>
              <a:t>gdm</a:t>
            </a:r>
            <a:r>
              <a:rPr lang="en-CA" dirty="0"/>
              <a:t>-session-</a:t>
            </a:r>
            <a:r>
              <a:rPr lang="en-CA" dirty="0" err="1"/>
              <a:t>wor</a:t>
            </a:r>
            <a:r>
              <a:rPr lang="en-CA" dirty="0"/>
              <a:t>}]</a:t>
            </a:r>
          </a:p>
          <a:p>
            <a:r>
              <a:rPr lang="en-CA" dirty="0"/>
              <a:t>        │      └─2*[{gdm3}]</a:t>
            </a:r>
          </a:p>
          <a:p>
            <a:r>
              <a:rPr lang="en-CA" dirty="0"/>
              <a:t>        ├─gnome-keyring-d───3*[{gnome-keyring-d}]</a:t>
            </a:r>
          </a:p>
          <a:p>
            <a:r>
              <a:rPr lang="en-CA" dirty="0"/>
              <a:t>        ├─</a:t>
            </a:r>
            <a:r>
              <a:rPr lang="en-CA" dirty="0" err="1"/>
              <a:t>irqbalance</a:t>
            </a:r>
            <a:r>
              <a:rPr lang="en-CA" dirty="0"/>
              <a:t>───{</a:t>
            </a:r>
            <a:r>
              <a:rPr lang="en-CA" dirty="0" err="1"/>
              <a:t>irqbalance</a:t>
            </a:r>
            <a:r>
              <a:rPr lang="en-CA" dirty="0"/>
              <a:t>}</a:t>
            </a:r>
          </a:p>
          <a:p>
            <a:r>
              <a:rPr lang="en-CA" dirty="0"/>
              <a:t>        ├─2*[</a:t>
            </a:r>
            <a:r>
              <a:rPr lang="en-CA" dirty="0" err="1"/>
              <a:t>kerneloops</a:t>
            </a:r>
            <a:r>
              <a:rPr lang="en-CA" dirty="0"/>
              <a:t>]</a:t>
            </a:r>
          </a:p>
          <a:p>
            <a:r>
              <a:rPr lang="en-CA" dirty="0"/>
              <a:t>        ├─</a:t>
            </a:r>
            <a:r>
              <a:rPr lang="en-CA" dirty="0" err="1"/>
              <a:t>networkd-dispat</a:t>
            </a:r>
            <a:endParaRPr lang="en-CA" dirty="0"/>
          </a:p>
          <a:p>
            <a:r>
              <a:rPr lang="en-CA" dirty="0"/>
              <a:t>        ├─</a:t>
            </a:r>
            <a:r>
              <a:rPr lang="en-CA" dirty="0" err="1"/>
              <a:t>packagekitd</a:t>
            </a:r>
            <a:r>
              <a:rPr lang="en-CA" dirty="0"/>
              <a:t>───2*[{</a:t>
            </a:r>
            <a:r>
              <a:rPr lang="en-CA" dirty="0" err="1"/>
              <a:t>packagekitd</a:t>
            </a:r>
            <a:r>
              <a:rPr lang="en-CA" dirty="0"/>
              <a:t>}]</a:t>
            </a:r>
          </a:p>
          <a:p>
            <a:r>
              <a:rPr lang="en-CA" dirty="0"/>
              <a:t>        ├─</a:t>
            </a:r>
            <a:r>
              <a:rPr lang="en-CA" dirty="0" err="1"/>
              <a:t>polkitd</a:t>
            </a:r>
            <a:r>
              <a:rPr lang="en-CA" dirty="0"/>
              <a:t>───2*[{</a:t>
            </a:r>
            <a:r>
              <a:rPr lang="en-CA" dirty="0" err="1"/>
              <a:t>polkitd</a:t>
            </a:r>
            <a:r>
              <a:rPr lang="en-CA" dirty="0"/>
              <a:t>}]</a:t>
            </a:r>
          </a:p>
          <a:p>
            <a:r>
              <a:rPr lang="en-CA" dirty="0"/>
              <a:t>        ├─power-profiles-───2*[{power-profiles-}]</a:t>
            </a:r>
          </a:p>
          <a:p>
            <a:r>
              <a:rPr lang="en-CA" dirty="0"/>
              <a:t>        ├─</a:t>
            </a:r>
            <a:r>
              <a:rPr lang="en-CA" dirty="0" err="1"/>
              <a:t>rsyslogd</a:t>
            </a:r>
            <a:r>
              <a:rPr lang="en-CA" dirty="0"/>
              <a:t>───3*[{</a:t>
            </a:r>
            <a:r>
              <a:rPr lang="en-CA" dirty="0" err="1"/>
              <a:t>rsyslogd</a:t>
            </a:r>
            <a:r>
              <a:rPr lang="en-CA" dirty="0"/>
              <a:t>}]</a:t>
            </a:r>
          </a:p>
          <a:p>
            <a:r>
              <a:rPr lang="en-CA" dirty="0"/>
              <a:t>        ├─</a:t>
            </a:r>
            <a:r>
              <a:rPr lang="en-CA" dirty="0" err="1"/>
              <a:t>rtkit</a:t>
            </a:r>
            <a:r>
              <a:rPr lang="en-CA" dirty="0"/>
              <a:t>-daemon───2*[{</a:t>
            </a:r>
            <a:r>
              <a:rPr lang="en-CA" dirty="0" err="1"/>
              <a:t>rtkit</a:t>
            </a:r>
            <a:r>
              <a:rPr lang="en-CA" dirty="0"/>
              <a:t>-daemon}]</a:t>
            </a:r>
          </a:p>
          <a:p>
            <a:r>
              <a:rPr lang="en-CA" dirty="0"/>
              <a:t>        ├─</a:t>
            </a:r>
            <a:r>
              <a:rPr lang="en-CA" dirty="0" err="1"/>
              <a:t>snapd</a:t>
            </a:r>
            <a:r>
              <a:rPr lang="en-CA" dirty="0"/>
              <a:t>───9*[{</a:t>
            </a:r>
            <a:r>
              <a:rPr lang="en-CA" dirty="0" err="1"/>
              <a:t>snapd</a:t>
            </a:r>
            <a:r>
              <a:rPr lang="en-CA" dirty="0"/>
              <a:t>}]</a:t>
            </a:r>
          </a:p>
          <a:p>
            <a:r>
              <a:rPr lang="en-CA" dirty="0"/>
              <a:t>        ├─switcheroo-</a:t>
            </a:r>
            <a:r>
              <a:rPr lang="en-CA" dirty="0" err="1"/>
              <a:t>cont</a:t>
            </a:r>
            <a:r>
              <a:rPr lang="en-CA" dirty="0"/>
              <a:t>───2*[{switcheroo-</a:t>
            </a:r>
            <a:r>
              <a:rPr lang="en-CA" dirty="0" err="1"/>
              <a:t>cont</a:t>
            </a:r>
            <a:r>
              <a:rPr lang="en-CA" dirty="0"/>
              <a:t>}]</a:t>
            </a:r>
          </a:p>
          <a:p>
            <a:r>
              <a:rPr lang="en-CA" dirty="0"/>
              <a:t>        ├─</a:t>
            </a:r>
            <a:r>
              <a:rPr lang="en-CA" dirty="0" err="1"/>
              <a:t>systemd</a:t>
            </a:r>
            <a:r>
              <a:rPr lang="en-CA" dirty="0"/>
              <a:t>─┬─(</a:t>
            </a:r>
            <a:r>
              <a:rPr lang="en-CA" dirty="0" err="1"/>
              <a:t>sd</a:t>
            </a:r>
            <a:r>
              <a:rPr lang="en-CA" dirty="0"/>
              <a:t>-pam)</a:t>
            </a:r>
          </a:p>
          <a:p>
            <a:r>
              <a:rPr lang="en-CA" dirty="0"/>
              <a:t>        │         ├─at-spi2-registr───2*[{at-spi2-registr}]</a:t>
            </a:r>
          </a:p>
          <a:p>
            <a:r>
              <a:rPr lang="en-CA" dirty="0"/>
              <a:t>        │         ├─</a:t>
            </a:r>
            <a:r>
              <a:rPr lang="en-CA" dirty="0" err="1"/>
              <a:t>dbus</a:t>
            </a:r>
            <a:r>
              <a:rPr lang="en-CA" dirty="0"/>
              <a:t>-daemon</a:t>
            </a:r>
          </a:p>
          <a:p>
            <a:r>
              <a:rPr lang="en-CA" dirty="0"/>
              <a:t>        │         ├─</a:t>
            </a:r>
            <a:r>
              <a:rPr lang="en-CA" dirty="0" err="1"/>
              <a:t>dconf</a:t>
            </a:r>
            <a:r>
              <a:rPr lang="en-CA" dirty="0"/>
              <a:t>-service───2*[{</a:t>
            </a:r>
            <a:r>
              <a:rPr lang="en-CA" dirty="0" err="1"/>
              <a:t>dconf</a:t>
            </a:r>
            <a:r>
              <a:rPr lang="en-CA" dirty="0"/>
              <a:t>-service}]</a:t>
            </a:r>
          </a:p>
          <a:p>
            <a:r>
              <a:rPr lang="en-CA" dirty="0"/>
              <a:t>        │         ├─evolution-</a:t>
            </a:r>
            <a:r>
              <a:rPr lang="en-CA" dirty="0" err="1"/>
              <a:t>addre</a:t>
            </a:r>
            <a:r>
              <a:rPr lang="en-CA" dirty="0"/>
              <a:t>───5*[{evolution-</a:t>
            </a:r>
            <a:r>
              <a:rPr lang="en-CA" dirty="0" err="1"/>
              <a:t>addre</a:t>
            </a:r>
            <a:r>
              <a:rPr lang="en-CA" dirty="0"/>
              <a:t>}]</a:t>
            </a:r>
          </a:p>
          <a:p>
            <a:r>
              <a:rPr lang="en-CA" dirty="0"/>
              <a:t>        │         ├─evolution-</a:t>
            </a:r>
            <a:r>
              <a:rPr lang="en-CA" dirty="0" err="1"/>
              <a:t>calen</a:t>
            </a:r>
            <a:r>
              <a:rPr lang="en-CA" dirty="0"/>
              <a:t>───8*[{evolution-</a:t>
            </a:r>
            <a:r>
              <a:rPr lang="en-CA" dirty="0" err="1"/>
              <a:t>calen</a:t>
            </a:r>
            <a:r>
              <a:rPr lang="en-CA" dirty="0"/>
              <a:t>}]</a:t>
            </a:r>
          </a:p>
          <a:p>
            <a:r>
              <a:rPr lang="en-CA" dirty="0"/>
              <a:t>        │         ├─evolution-</a:t>
            </a:r>
            <a:r>
              <a:rPr lang="en-CA" dirty="0" err="1"/>
              <a:t>sourc</a:t>
            </a:r>
            <a:r>
              <a:rPr lang="en-CA" dirty="0"/>
              <a:t>───3*[{evolution-</a:t>
            </a:r>
            <a:r>
              <a:rPr lang="en-CA" dirty="0" err="1"/>
              <a:t>sourc</a:t>
            </a:r>
            <a:r>
              <a:rPr lang="en-CA" dirty="0"/>
              <a:t>}]</a:t>
            </a:r>
          </a:p>
          <a:p>
            <a:r>
              <a:rPr lang="en-CA" dirty="0"/>
              <a:t>        │         ├─2*[</a:t>
            </a:r>
            <a:r>
              <a:rPr lang="en-CA" dirty="0" err="1"/>
              <a:t>gjs</a:t>
            </a:r>
            <a:r>
              <a:rPr lang="en-CA" dirty="0"/>
              <a:t>───4*[{</a:t>
            </a:r>
            <a:r>
              <a:rPr lang="en-CA" dirty="0" err="1"/>
              <a:t>gjs</a:t>
            </a:r>
            <a:r>
              <a:rPr lang="en-CA" dirty="0"/>
              <a:t>}]]</a:t>
            </a:r>
          </a:p>
          <a:p>
            <a:r>
              <a:rPr lang="en-CA" dirty="0"/>
              <a:t>        │         ├─gnome-session-b─┬─at-</a:t>
            </a:r>
            <a:r>
              <a:rPr lang="en-CA" dirty="0" err="1"/>
              <a:t>spi</a:t>
            </a:r>
            <a:r>
              <a:rPr lang="en-CA" dirty="0"/>
              <a:t>-bus-</a:t>
            </a:r>
            <a:r>
              <a:rPr lang="en-CA" dirty="0" err="1"/>
              <a:t>laun</a:t>
            </a:r>
            <a:r>
              <a:rPr lang="en-CA" dirty="0"/>
              <a:t>─┬─</a:t>
            </a:r>
            <a:r>
              <a:rPr lang="en-CA" dirty="0" err="1"/>
              <a:t>dbus</a:t>
            </a:r>
            <a:r>
              <a:rPr lang="en-CA" dirty="0"/>
              <a:t>-daemon</a:t>
            </a:r>
          </a:p>
          <a:p>
            <a:r>
              <a:rPr lang="en-CA" dirty="0"/>
              <a:t>        │         │                 │                 └─3*[{at-</a:t>
            </a:r>
            <a:r>
              <a:rPr lang="en-CA" dirty="0" err="1"/>
              <a:t>spi</a:t>
            </a:r>
            <a:r>
              <a:rPr lang="en-CA" dirty="0"/>
              <a:t>-bus-</a:t>
            </a:r>
            <a:r>
              <a:rPr lang="en-CA" dirty="0" err="1"/>
              <a:t>laun</a:t>
            </a:r>
            <a:r>
              <a:rPr lang="en-CA" dirty="0"/>
              <a:t>}]</a:t>
            </a:r>
          </a:p>
          <a:p>
            <a:r>
              <a:rPr lang="en-CA" dirty="0"/>
              <a:t>        │         │                 ├─evolution-alarm───5*[{evolution-alarm}]</a:t>
            </a:r>
          </a:p>
          <a:p>
            <a:r>
              <a:rPr lang="en-CA" dirty="0"/>
              <a:t>        │         │                 ├─</a:t>
            </a:r>
            <a:r>
              <a:rPr lang="en-CA" dirty="0" err="1"/>
              <a:t>gsd</a:t>
            </a:r>
            <a:r>
              <a:rPr lang="en-CA" dirty="0"/>
              <a:t>-disk-</a:t>
            </a:r>
            <a:r>
              <a:rPr lang="en-CA" dirty="0" err="1"/>
              <a:t>utilit</a:t>
            </a:r>
            <a:r>
              <a:rPr lang="en-CA" dirty="0"/>
              <a:t>───2*[{</a:t>
            </a:r>
            <a:r>
              <a:rPr lang="en-CA" dirty="0" err="1"/>
              <a:t>gsd</a:t>
            </a:r>
            <a:r>
              <a:rPr lang="en-CA" dirty="0"/>
              <a:t>-disk-</a:t>
            </a:r>
            <a:r>
              <a:rPr lang="en-CA" dirty="0" err="1"/>
              <a:t>utilit</a:t>
            </a:r>
            <a:r>
              <a:rPr lang="en-CA" dirty="0"/>
              <a:t>}]</a:t>
            </a:r>
          </a:p>
          <a:p>
            <a:r>
              <a:rPr lang="en-CA" dirty="0"/>
              <a:t>        │         │                 ├─update-notifier───3*[{update-notifier}]</a:t>
            </a:r>
          </a:p>
          <a:p>
            <a:r>
              <a:rPr lang="en-CA" dirty="0"/>
              <a:t>        │         │                 └─3*[{gnome-session-b}]</a:t>
            </a:r>
          </a:p>
          <a:p>
            <a:r>
              <a:rPr lang="en-CA" dirty="0"/>
              <a:t>        │         ├─gnome-session-c───{gnome-session-c}</a:t>
            </a:r>
          </a:p>
          <a:p>
            <a:r>
              <a:rPr lang="en-CA" dirty="0"/>
              <a:t>        │         ├─gnome-shell─┬─</a:t>
            </a:r>
            <a:r>
              <a:rPr lang="en-CA" dirty="0" err="1"/>
              <a:t>Xwayland</a:t>
            </a:r>
            <a:endParaRPr lang="en-CA" dirty="0"/>
          </a:p>
          <a:p>
            <a:r>
              <a:rPr lang="en-CA" dirty="0"/>
              <a:t>        │         │             ├─</a:t>
            </a:r>
            <a:r>
              <a:rPr lang="en-CA" dirty="0" err="1"/>
              <a:t>gjs</a:t>
            </a:r>
            <a:r>
              <a:rPr lang="en-CA" dirty="0"/>
              <a:t>───5*[{</a:t>
            </a:r>
            <a:r>
              <a:rPr lang="en-CA" dirty="0" err="1"/>
              <a:t>gjs</a:t>
            </a:r>
            <a:r>
              <a:rPr lang="en-CA" dirty="0"/>
              <a:t>}]</a:t>
            </a:r>
          </a:p>
          <a:p>
            <a:r>
              <a:rPr lang="en-CA" dirty="0"/>
              <a:t>        │         │             ├─gnome-control-c───6*[{gnome-control-c}]</a:t>
            </a:r>
          </a:p>
          <a:p>
            <a:r>
              <a:rPr lang="en-CA" dirty="0"/>
              <a:t>        │         │             └─8*[{gnome-shell}]</a:t>
            </a:r>
          </a:p>
          <a:p>
            <a:r>
              <a:rPr lang="en-CA" dirty="0"/>
              <a:t>        │         ├─gnome-shell-</a:t>
            </a:r>
            <a:r>
              <a:rPr lang="en-CA" dirty="0" err="1"/>
              <a:t>cal</a:t>
            </a:r>
            <a:r>
              <a:rPr lang="en-CA" dirty="0"/>
              <a:t>───5*[{gnome-shell-</a:t>
            </a:r>
            <a:r>
              <a:rPr lang="en-CA" dirty="0" err="1"/>
              <a:t>cal</a:t>
            </a:r>
            <a:r>
              <a:rPr lang="en-CA" dirty="0"/>
              <a:t>}]</a:t>
            </a:r>
          </a:p>
          <a:p>
            <a:r>
              <a:rPr lang="en-CA" dirty="0"/>
              <a:t>        │         ├─gnome-terminal-─┬─bash───</a:t>
            </a:r>
            <a:r>
              <a:rPr lang="en-CA" dirty="0" err="1"/>
              <a:t>pstree</a:t>
            </a:r>
            <a:endParaRPr lang="en-CA" dirty="0"/>
          </a:p>
          <a:p>
            <a:r>
              <a:rPr lang="en-CA" dirty="0"/>
              <a:t>        │         │                 └─3*[{gnome-terminal-}]</a:t>
            </a:r>
          </a:p>
          <a:p>
            <a:r>
              <a:rPr lang="en-CA" dirty="0"/>
              <a:t>        │         ├─goa-daemon───3*[{goa-daemon}]</a:t>
            </a:r>
          </a:p>
          <a:p>
            <a:r>
              <a:rPr lang="en-CA" dirty="0"/>
              <a:t>        │         ├─goa-identity-se───2*[{goa-identity-se}]</a:t>
            </a:r>
          </a:p>
          <a:p>
            <a:r>
              <a:rPr lang="en-CA" dirty="0"/>
              <a:t>        │         ├─gsd-a11y-settin───3*[{gsd-a11y-settin}]</a:t>
            </a:r>
          </a:p>
          <a:p>
            <a:r>
              <a:rPr lang="en-CA" dirty="0"/>
              <a:t>        │         ├─</a:t>
            </a:r>
            <a:r>
              <a:rPr lang="en-CA" dirty="0" err="1"/>
              <a:t>gsd</a:t>
            </a:r>
            <a:r>
              <a:rPr lang="en-CA" dirty="0"/>
              <a:t>-color───3*[{</a:t>
            </a:r>
            <a:r>
              <a:rPr lang="en-CA" dirty="0" err="1"/>
              <a:t>gsd</a:t>
            </a:r>
            <a:r>
              <a:rPr lang="en-CA" dirty="0"/>
              <a:t>-color}]</a:t>
            </a:r>
          </a:p>
          <a:p>
            <a:r>
              <a:rPr lang="en-CA" dirty="0"/>
              <a:t>        │         ├─</a:t>
            </a:r>
            <a:r>
              <a:rPr lang="en-CA" dirty="0" err="1"/>
              <a:t>gsd</a:t>
            </a:r>
            <a:r>
              <a:rPr lang="en-CA" dirty="0"/>
              <a:t>-datetime───3*[{</a:t>
            </a:r>
            <a:r>
              <a:rPr lang="en-CA" dirty="0" err="1"/>
              <a:t>gsd</a:t>
            </a:r>
            <a:r>
              <a:rPr lang="en-CA" dirty="0"/>
              <a:t>-datetime}]</a:t>
            </a:r>
          </a:p>
          <a:p>
            <a:r>
              <a:rPr lang="en-CA" dirty="0"/>
              <a:t>        │         ├─</a:t>
            </a:r>
            <a:r>
              <a:rPr lang="en-CA" dirty="0" err="1"/>
              <a:t>gsd-housekeepin</a:t>
            </a:r>
            <a:r>
              <a:rPr lang="en-CA" dirty="0"/>
              <a:t>───3*[{</a:t>
            </a:r>
            <a:r>
              <a:rPr lang="en-CA" dirty="0" err="1"/>
              <a:t>gsd-housekeepin</a:t>
            </a:r>
            <a:r>
              <a:rPr lang="en-CA" dirty="0"/>
              <a:t>}]</a:t>
            </a:r>
          </a:p>
          <a:p>
            <a:r>
              <a:rPr lang="en-CA" dirty="0"/>
              <a:t>        │         ├─</a:t>
            </a:r>
            <a:r>
              <a:rPr lang="en-CA" dirty="0" err="1"/>
              <a:t>gsd</a:t>
            </a:r>
            <a:r>
              <a:rPr lang="en-CA" dirty="0"/>
              <a:t>-keyboard───3*[{</a:t>
            </a:r>
            <a:r>
              <a:rPr lang="en-CA" dirty="0" err="1"/>
              <a:t>gsd</a:t>
            </a:r>
            <a:r>
              <a:rPr lang="en-CA" dirty="0"/>
              <a:t>-keyboard}]</a:t>
            </a:r>
          </a:p>
          <a:p>
            <a:r>
              <a:rPr lang="en-CA" dirty="0"/>
              <a:t>        │         ├─</a:t>
            </a:r>
            <a:r>
              <a:rPr lang="en-CA" dirty="0" err="1"/>
              <a:t>gsd</a:t>
            </a:r>
            <a:r>
              <a:rPr lang="en-CA" dirty="0"/>
              <a:t>-media-keys───3*[{</a:t>
            </a:r>
            <a:r>
              <a:rPr lang="en-CA" dirty="0" err="1"/>
              <a:t>gsd</a:t>
            </a:r>
            <a:r>
              <a:rPr lang="en-CA" dirty="0"/>
              <a:t>-media-keys}]</a:t>
            </a:r>
          </a:p>
          <a:p>
            <a:r>
              <a:rPr lang="en-CA" dirty="0"/>
              <a:t>        │         ├─</a:t>
            </a:r>
            <a:r>
              <a:rPr lang="en-CA" dirty="0" err="1"/>
              <a:t>gsd</a:t>
            </a:r>
            <a:r>
              <a:rPr lang="en-CA" dirty="0"/>
              <a:t>-power───3*[{</a:t>
            </a:r>
            <a:r>
              <a:rPr lang="en-CA" dirty="0" err="1"/>
              <a:t>gsd</a:t>
            </a:r>
            <a:r>
              <a:rPr lang="en-CA" dirty="0"/>
              <a:t>-power}]</a:t>
            </a:r>
          </a:p>
          <a:p>
            <a:r>
              <a:rPr lang="en-CA" dirty="0"/>
              <a:t>        │         ├─</a:t>
            </a:r>
            <a:r>
              <a:rPr lang="en-CA" dirty="0" err="1"/>
              <a:t>gsd</a:t>
            </a:r>
            <a:r>
              <a:rPr lang="en-CA" dirty="0"/>
              <a:t>-print-</a:t>
            </a:r>
            <a:r>
              <a:rPr lang="en-CA" dirty="0" err="1"/>
              <a:t>notif</a:t>
            </a:r>
            <a:r>
              <a:rPr lang="en-CA" dirty="0"/>
              <a:t>───2*[{</a:t>
            </a:r>
            <a:r>
              <a:rPr lang="en-CA" dirty="0" err="1"/>
              <a:t>gsd</a:t>
            </a:r>
            <a:r>
              <a:rPr lang="en-CA" dirty="0"/>
              <a:t>-print-</a:t>
            </a:r>
            <a:r>
              <a:rPr lang="en-CA" dirty="0" err="1"/>
              <a:t>notif</a:t>
            </a:r>
            <a:r>
              <a:rPr lang="en-CA" dirty="0"/>
              <a:t>}]</a:t>
            </a:r>
          </a:p>
          <a:p>
            <a:r>
              <a:rPr lang="en-CA" dirty="0"/>
              <a:t>        │         ├─</a:t>
            </a:r>
            <a:r>
              <a:rPr lang="en-CA" dirty="0" err="1"/>
              <a:t>gsd</a:t>
            </a:r>
            <a:r>
              <a:rPr lang="en-CA" dirty="0"/>
              <a:t>-printer───2*[{</a:t>
            </a:r>
            <a:r>
              <a:rPr lang="en-CA" dirty="0" err="1"/>
              <a:t>gsd</a:t>
            </a:r>
            <a:r>
              <a:rPr lang="en-CA" dirty="0"/>
              <a:t>-printer}]</a:t>
            </a:r>
          </a:p>
          <a:p>
            <a:r>
              <a:rPr lang="en-CA" dirty="0"/>
              <a:t>        │         ├─</a:t>
            </a:r>
            <a:r>
              <a:rPr lang="en-CA" dirty="0" err="1"/>
              <a:t>gsd-rfkill</a:t>
            </a:r>
            <a:r>
              <a:rPr lang="en-CA" dirty="0"/>
              <a:t>───2*[{</a:t>
            </a:r>
            <a:r>
              <a:rPr lang="en-CA" dirty="0" err="1"/>
              <a:t>gsd-rfkill</a:t>
            </a:r>
            <a:r>
              <a:rPr lang="en-CA" dirty="0"/>
              <a:t>}]</a:t>
            </a:r>
          </a:p>
          <a:p>
            <a:r>
              <a:rPr lang="en-CA" dirty="0"/>
              <a:t>        │         ├─</a:t>
            </a:r>
            <a:r>
              <a:rPr lang="en-CA" dirty="0" err="1"/>
              <a:t>gsd</a:t>
            </a:r>
            <a:r>
              <a:rPr lang="en-CA" dirty="0"/>
              <a:t>-screensaver───2*[{</a:t>
            </a:r>
            <a:r>
              <a:rPr lang="en-CA" dirty="0" err="1"/>
              <a:t>gsd</a:t>
            </a:r>
            <a:r>
              <a:rPr lang="en-CA" dirty="0"/>
              <a:t>-screensaver}]</a:t>
            </a:r>
          </a:p>
          <a:p>
            <a:r>
              <a:rPr lang="en-CA" dirty="0"/>
              <a:t>        │         ├─</a:t>
            </a:r>
            <a:r>
              <a:rPr lang="en-CA" dirty="0" err="1"/>
              <a:t>gsd</a:t>
            </a:r>
            <a:r>
              <a:rPr lang="en-CA" dirty="0"/>
              <a:t>-sharing───3*[{</a:t>
            </a:r>
            <a:r>
              <a:rPr lang="en-CA" dirty="0" err="1"/>
              <a:t>gsd</a:t>
            </a:r>
            <a:r>
              <a:rPr lang="en-CA" dirty="0"/>
              <a:t>-sharing}]</a:t>
            </a:r>
          </a:p>
          <a:p>
            <a:r>
              <a:rPr lang="en-CA" dirty="0"/>
              <a:t>        │         ├─</a:t>
            </a:r>
            <a:r>
              <a:rPr lang="en-CA" dirty="0" err="1"/>
              <a:t>gsd</a:t>
            </a:r>
            <a:r>
              <a:rPr lang="en-CA" dirty="0"/>
              <a:t>-smartcard───3*[{</a:t>
            </a:r>
            <a:r>
              <a:rPr lang="en-CA" dirty="0" err="1"/>
              <a:t>gsd</a:t>
            </a:r>
            <a:r>
              <a:rPr lang="en-CA" dirty="0"/>
              <a:t>-smartcard}]</a:t>
            </a:r>
          </a:p>
          <a:p>
            <a:r>
              <a:rPr lang="en-CA" dirty="0"/>
              <a:t>        │         ├─</a:t>
            </a:r>
            <a:r>
              <a:rPr lang="en-CA" dirty="0" err="1"/>
              <a:t>gsd</a:t>
            </a:r>
            <a:r>
              <a:rPr lang="en-CA" dirty="0"/>
              <a:t>-sound───3*[{</a:t>
            </a:r>
            <a:r>
              <a:rPr lang="en-CA" dirty="0" err="1"/>
              <a:t>gsd</a:t>
            </a:r>
            <a:r>
              <a:rPr lang="en-CA" dirty="0"/>
              <a:t>-sound}]</a:t>
            </a:r>
          </a:p>
          <a:p>
            <a:r>
              <a:rPr lang="en-CA" dirty="0"/>
              <a:t>        │         ├─</a:t>
            </a:r>
            <a:r>
              <a:rPr lang="en-CA" dirty="0" err="1"/>
              <a:t>gsd-wacom</a:t>
            </a:r>
            <a:r>
              <a:rPr lang="en-CA" dirty="0"/>
              <a:t>───3*[{</a:t>
            </a:r>
            <a:r>
              <a:rPr lang="en-CA" dirty="0" err="1"/>
              <a:t>gsd-wacom</a:t>
            </a:r>
            <a:r>
              <a:rPr lang="en-CA" dirty="0"/>
              <a:t>}]</a:t>
            </a:r>
          </a:p>
          <a:p>
            <a:r>
              <a:rPr lang="en-CA" dirty="0"/>
              <a:t>        │         ├─</a:t>
            </a:r>
            <a:r>
              <a:rPr lang="en-CA" dirty="0" err="1"/>
              <a:t>gsd-xsettings</a:t>
            </a:r>
            <a:r>
              <a:rPr lang="en-CA" dirty="0"/>
              <a:t>───3*[{</a:t>
            </a:r>
            <a:r>
              <a:rPr lang="en-CA" dirty="0" err="1"/>
              <a:t>gsd-xsettings</a:t>
            </a:r>
            <a:r>
              <a:rPr lang="en-CA" dirty="0"/>
              <a:t>}]</a:t>
            </a:r>
          </a:p>
          <a:p>
            <a:r>
              <a:rPr lang="en-CA" dirty="0"/>
              <a:t>        │         ├─</a:t>
            </a:r>
            <a:r>
              <a:rPr lang="en-CA" dirty="0" err="1"/>
              <a:t>gvfs</a:t>
            </a:r>
            <a:r>
              <a:rPr lang="en-CA" dirty="0"/>
              <a:t>-</a:t>
            </a:r>
            <a:r>
              <a:rPr lang="en-CA" dirty="0" err="1"/>
              <a:t>afc</a:t>
            </a:r>
            <a:r>
              <a:rPr lang="en-CA" dirty="0"/>
              <a:t>-volume───3*[{</a:t>
            </a:r>
            <a:r>
              <a:rPr lang="en-CA" dirty="0" err="1"/>
              <a:t>gvfs</a:t>
            </a:r>
            <a:r>
              <a:rPr lang="en-CA" dirty="0"/>
              <a:t>-</a:t>
            </a:r>
            <a:r>
              <a:rPr lang="en-CA" dirty="0" err="1"/>
              <a:t>afc</a:t>
            </a:r>
            <a:r>
              <a:rPr lang="en-CA" dirty="0"/>
              <a:t>-volume}]</a:t>
            </a:r>
          </a:p>
          <a:p>
            <a:r>
              <a:rPr lang="en-CA" dirty="0"/>
              <a:t>        │         ├─</a:t>
            </a:r>
            <a:r>
              <a:rPr lang="en-CA" dirty="0" err="1"/>
              <a:t>gvfs</a:t>
            </a:r>
            <a:r>
              <a:rPr lang="en-CA" dirty="0"/>
              <a:t>-goa-volume───2*[{</a:t>
            </a:r>
            <a:r>
              <a:rPr lang="en-CA" dirty="0" err="1"/>
              <a:t>gvfs</a:t>
            </a:r>
            <a:r>
              <a:rPr lang="en-CA" dirty="0"/>
              <a:t>-goa-volume}]</a:t>
            </a:r>
          </a:p>
          <a:p>
            <a:r>
              <a:rPr lang="en-CA" dirty="0"/>
              <a:t>        │         ├─gvfs-gphoto2-vo───2*[{gvfs-gphoto2-vo}]</a:t>
            </a:r>
          </a:p>
          <a:p>
            <a:r>
              <a:rPr lang="en-CA" dirty="0"/>
              <a:t>        │         ├─</a:t>
            </a:r>
            <a:r>
              <a:rPr lang="en-CA" dirty="0" err="1"/>
              <a:t>gvfs</a:t>
            </a:r>
            <a:r>
              <a:rPr lang="en-CA" dirty="0"/>
              <a:t>-</a:t>
            </a:r>
            <a:r>
              <a:rPr lang="en-CA" dirty="0" err="1"/>
              <a:t>mtp</a:t>
            </a:r>
            <a:r>
              <a:rPr lang="en-CA" dirty="0"/>
              <a:t>-volume───2*[{</a:t>
            </a:r>
            <a:r>
              <a:rPr lang="en-CA" dirty="0" err="1"/>
              <a:t>gvfs</a:t>
            </a:r>
            <a:r>
              <a:rPr lang="en-CA" dirty="0"/>
              <a:t>-</a:t>
            </a:r>
            <a:r>
              <a:rPr lang="en-CA" dirty="0" err="1"/>
              <a:t>mtp</a:t>
            </a:r>
            <a:r>
              <a:rPr lang="en-CA" dirty="0"/>
              <a:t>-volume}]</a:t>
            </a:r>
          </a:p>
          <a:p>
            <a:r>
              <a:rPr lang="en-CA" dirty="0"/>
              <a:t>        │         ├─gvfs-udisks2-vo───3*[{gvfs-udisks2-vo}]</a:t>
            </a:r>
          </a:p>
          <a:p>
            <a:r>
              <a:rPr lang="en-CA" dirty="0"/>
              <a:t>        │         ├─</a:t>
            </a:r>
            <a:r>
              <a:rPr lang="en-CA" dirty="0" err="1"/>
              <a:t>gvfsd</a:t>
            </a:r>
            <a:r>
              <a:rPr lang="en-CA" dirty="0"/>
              <a:t>─┬─</a:t>
            </a:r>
            <a:r>
              <a:rPr lang="en-CA" dirty="0" err="1"/>
              <a:t>gvfsd</a:t>
            </a:r>
            <a:r>
              <a:rPr lang="en-CA" dirty="0"/>
              <a:t>-trash───2*[{</a:t>
            </a:r>
            <a:r>
              <a:rPr lang="en-CA" dirty="0" err="1"/>
              <a:t>gvfsd</a:t>
            </a:r>
            <a:r>
              <a:rPr lang="en-CA" dirty="0"/>
              <a:t>-trash}]</a:t>
            </a:r>
          </a:p>
          <a:p>
            <a:r>
              <a:rPr lang="en-CA" dirty="0"/>
              <a:t>        │         │       └─2*[{</a:t>
            </a:r>
            <a:r>
              <a:rPr lang="en-CA" dirty="0" err="1"/>
              <a:t>gvfsd</a:t>
            </a:r>
            <a:r>
              <a:rPr lang="en-CA" dirty="0"/>
              <a:t>}]</a:t>
            </a:r>
          </a:p>
          <a:p>
            <a:r>
              <a:rPr lang="en-CA" dirty="0"/>
              <a:t>        │         ├─</a:t>
            </a:r>
            <a:r>
              <a:rPr lang="en-CA" dirty="0" err="1"/>
              <a:t>gvfsd</a:t>
            </a:r>
            <a:r>
              <a:rPr lang="en-CA" dirty="0"/>
              <a:t>-fuse───5*[{</a:t>
            </a:r>
            <a:r>
              <a:rPr lang="en-CA" dirty="0" err="1"/>
              <a:t>gvfsd</a:t>
            </a:r>
            <a:r>
              <a:rPr lang="en-CA" dirty="0"/>
              <a:t>-fuse}]</a:t>
            </a:r>
          </a:p>
          <a:p>
            <a:r>
              <a:rPr lang="en-CA" dirty="0"/>
              <a:t>        │         ├─</a:t>
            </a:r>
            <a:r>
              <a:rPr lang="en-CA" dirty="0" err="1"/>
              <a:t>gvfsd</a:t>
            </a:r>
            <a:r>
              <a:rPr lang="en-CA" dirty="0"/>
              <a:t>-metadata───2*[{</a:t>
            </a:r>
            <a:r>
              <a:rPr lang="en-CA" dirty="0" err="1"/>
              <a:t>gvfsd</a:t>
            </a:r>
            <a:r>
              <a:rPr lang="en-CA" dirty="0"/>
              <a:t>-metadata}]</a:t>
            </a:r>
          </a:p>
          <a:p>
            <a:r>
              <a:rPr lang="en-CA" dirty="0"/>
              <a:t>        │         ├─</a:t>
            </a:r>
            <a:r>
              <a:rPr lang="en-CA" dirty="0" err="1"/>
              <a:t>ibus</a:t>
            </a:r>
            <a:r>
              <a:rPr lang="en-CA" dirty="0"/>
              <a:t>-portal───2*[{</a:t>
            </a:r>
            <a:r>
              <a:rPr lang="en-CA" dirty="0" err="1"/>
              <a:t>ibus</a:t>
            </a:r>
            <a:r>
              <a:rPr lang="en-CA" dirty="0"/>
              <a:t>-portal}]</a:t>
            </a:r>
          </a:p>
          <a:p>
            <a:r>
              <a:rPr lang="en-CA" dirty="0"/>
              <a:t>        │         ├─ibus-x11───2*[{ibus-x11}]</a:t>
            </a:r>
          </a:p>
          <a:p>
            <a:r>
              <a:rPr lang="en-CA" dirty="0"/>
              <a:t>        │         ├─</a:t>
            </a:r>
            <a:r>
              <a:rPr lang="en-CA" dirty="0" err="1"/>
              <a:t>pipewire</a:t>
            </a:r>
            <a:r>
              <a:rPr lang="en-CA" dirty="0"/>
              <a:t>───{</a:t>
            </a:r>
            <a:r>
              <a:rPr lang="en-CA" dirty="0" err="1"/>
              <a:t>pipewire</a:t>
            </a:r>
            <a:r>
              <a:rPr lang="en-CA" dirty="0"/>
              <a:t>}</a:t>
            </a:r>
          </a:p>
          <a:p>
            <a:r>
              <a:rPr lang="en-CA" dirty="0"/>
              <a:t>        │         ├─</a:t>
            </a:r>
            <a:r>
              <a:rPr lang="en-CA" dirty="0" err="1"/>
              <a:t>pipewire</a:t>
            </a:r>
            <a:r>
              <a:rPr lang="en-CA" dirty="0"/>
              <a:t>-media-───{</a:t>
            </a:r>
            <a:r>
              <a:rPr lang="en-CA" dirty="0" err="1"/>
              <a:t>pipewire</a:t>
            </a:r>
            <a:r>
              <a:rPr lang="en-CA" dirty="0"/>
              <a:t>-media-}</a:t>
            </a:r>
          </a:p>
          <a:p>
            <a:r>
              <a:rPr lang="en-CA" dirty="0"/>
              <a:t>        │         ├─</a:t>
            </a:r>
            <a:r>
              <a:rPr lang="en-CA" dirty="0" err="1"/>
              <a:t>pulseaudio</a:t>
            </a:r>
            <a:r>
              <a:rPr lang="en-CA" dirty="0"/>
              <a:t>───3*[{</a:t>
            </a:r>
            <a:r>
              <a:rPr lang="en-CA" dirty="0" err="1"/>
              <a:t>pulseaudio</a:t>
            </a:r>
            <a:r>
              <a:rPr lang="en-CA" dirty="0"/>
              <a:t>}]</a:t>
            </a:r>
          </a:p>
          <a:p>
            <a:r>
              <a:rPr lang="en-CA" dirty="0"/>
              <a:t>        │         ├─</a:t>
            </a:r>
            <a:r>
              <a:rPr lang="en-CA" dirty="0" err="1"/>
              <a:t>sh</a:t>
            </a:r>
            <a:r>
              <a:rPr lang="en-CA" dirty="0"/>
              <a:t>───</a:t>
            </a:r>
            <a:r>
              <a:rPr lang="en-CA" dirty="0" err="1"/>
              <a:t>ibus</a:t>
            </a:r>
            <a:r>
              <a:rPr lang="en-CA" dirty="0"/>
              <a:t>-daemon─┬─</a:t>
            </a:r>
            <a:r>
              <a:rPr lang="en-CA" dirty="0" err="1"/>
              <a:t>ibus-dconf</a:t>
            </a:r>
            <a:r>
              <a:rPr lang="en-CA" dirty="0"/>
              <a:t>───3*[{</a:t>
            </a:r>
            <a:r>
              <a:rPr lang="en-CA" dirty="0" err="1"/>
              <a:t>ibus-dconf</a:t>
            </a:r>
            <a:r>
              <a:rPr lang="en-CA" dirty="0"/>
              <a:t>}]</a:t>
            </a:r>
          </a:p>
          <a:p>
            <a:r>
              <a:rPr lang="en-CA" dirty="0"/>
              <a:t>        │         │                  ├─</a:t>
            </a:r>
            <a:r>
              <a:rPr lang="en-CA" dirty="0" err="1"/>
              <a:t>ibus</a:t>
            </a:r>
            <a:r>
              <a:rPr lang="en-CA" dirty="0"/>
              <a:t>-engine-sim───2*[{</a:t>
            </a:r>
            <a:r>
              <a:rPr lang="en-CA" dirty="0" err="1"/>
              <a:t>ibus</a:t>
            </a:r>
            <a:r>
              <a:rPr lang="en-CA" dirty="0"/>
              <a:t>-engine-sim}]</a:t>
            </a:r>
          </a:p>
          <a:p>
            <a:r>
              <a:rPr lang="en-CA" dirty="0"/>
              <a:t>        │         │                  ├─</a:t>
            </a:r>
            <a:r>
              <a:rPr lang="en-CA" dirty="0" err="1"/>
              <a:t>ibus</a:t>
            </a:r>
            <a:r>
              <a:rPr lang="en-CA" dirty="0"/>
              <a:t>-extension-───3*[{</a:t>
            </a:r>
            <a:r>
              <a:rPr lang="en-CA" dirty="0" err="1"/>
              <a:t>ibus</a:t>
            </a:r>
            <a:r>
              <a:rPr lang="en-CA" dirty="0"/>
              <a:t>-extension-}]</a:t>
            </a:r>
          </a:p>
          <a:p>
            <a:r>
              <a:rPr lang="en-CA" dirty="0"/>
              <a:t>        │         │                  └─2*[{</a:t>
            </a:r>
            <a:r>
              <a:rPr lang="en-CA" dirty="0" err="1"/>
              <a:t>ibus</a:t>
            </a:r>
            <a:r>
              <a:rPr lang="en-CA" dirty="0"/>
              <a:t>-daemon}]</a:t>
            </a:r>
          </a:p>
          <a:p>
            <a:r>
              <a:rPr lang="en-CA" dirty="0"/>
              <a:t>        │         ├─snap-store───4*[{snap-store}]</a:t>
            </a:r>
          </a:p>
          <a:p>
            <a:r>
              <a:rPr lang="en-CA" dirty="0"/>
              <a:t>        │         ├─</a:t>
            </a:r>
            <a:r>
              <a:rPr lang="en-CA" dirty="0" err="1"/>
              <a:t>snapd</a:t>
            </a:r>
            <a:r>
              <a:rPr lang="en-CA" dirty="0"/>
              <a:t>-desktop-</a:t>
            </a:r>
            <a:r>
              <a:rPr lang="en-CA" dirty="0" err="1"/>
              <a:t>i</a:t>
            </a:r>
            <a:r>
              <a:rPr lang="en-CA" dirty="0"/>
              <a:t>───</a:t>
            </a:r>
            <a:r>
              <a:rPr lang="en-CA" dirty="0" err="1"/>
              <a:t>snapd</a:t>
            </a:r>
            <a:r>
              <a:rPr lang="en-CA" dirty="0"/>
              <a:t>-desktop-</a:t>
            </a:r>
            <a:r>
              <a:rPr lang="en-CA" dirty="0" err="1"/>
              <a:t>i</a:t>
            </a:r>
            <a:r>
              <a:rPr lang="en-CA" dirty="0"/>
              <a:t>───4*[{</a:t>
            </a:r>
            <a:r>
              <a:rPr lang="en-CA" dirty="0" err="1"/>
              <a:t>snapd</a:t>
            </a:r>
            <a:r>
              <a:rPr lang="en-CA" dirty="0"/>
              <a:t>-desktop-</a:t>
            </a:r>
            <a:r>
              <a:rPr lang="en-CA" dirty="0" err="1"/>
              <a:t>i</a:t>
            </a:r>
            <a:r>
              <a:rPr lang="en-CA" dirty="0"/>
              <a:t>}]</a:t>
            </a:r>
          </a:p>
          <a:p>
            <a:r>
              <a:rPr lang="en-CA" dirty="0"/>
              <a:t>        │         ├─tracker-miner-f───5*[{tracker-miner-f}]</a:t>
            </a:r>
          </a:p>
          <a:p>
            <a:r>
              <a:rPr lang="en-CA" dirty="0"/>
              <a:t>        │         ├─update-manager───3*[{update-manager}]</a:t>
            </a:r>
          </a:p>
          <a:p>
            <a:r>
              <a:rPr lang="en-CA" dirty="0"/>
              <a:t>        │         ├─</a:t>
            </a:r>
            <a:r>
              <a:rPr lang="en-CA" dirty="0" err="1"/>
              <a:t>vmtoolsd</a:t>
            </a:r>
            <a:r>
              <a:rPr lang="en-CA" dirty="0"/>
              <a:t>───{</a:t>
            </a:r>
            <a:r>
              <a:rPr lang="en-CA" dirty="0" err="1"/>
              <a:t>vmtoolsd</a:t>
            </a:r>
            <a:r>
              <a:rPr lang="en-CA" dirty="0"/>
              <a:t>}</a:t>
            </a:r>
          </a:p>
          <a:p>
            <a:r>
              <a:rPr lang="en-CA" dirty="0"/>
              <a:t>        │         ├─</a:t>
            </a:r>
            <a:r>
              <a:rPr lang="en-CA" dirty="0" err="1"/>
              <a:t>xdg</a:t>
            </a:r>
            <a:r>
              <a:rPr lang="en-CA" dirty="0"/>
              <a:t>-desktop-</a:t>
            </a:r>
            <a:r>
              <a:rPr lang="en-CA" dirty="0" err="1"/>
              <a:t>por</a:t>
            </a:r>
            <a:r>
              <a:rPr lang="en-CA" dirty="0"/>
              <a:t>───5*[{</a:t>
            </a:r>
            <a:r>
              <a:rPr lang="en-CA" dirty="0" err="1"/>
              <a:t>xdg</a:t>
            </a:r>
            <a:r>
              <a:rPr lang="en-CA" dirty="0"/>
              <a:t>-desktop-</a:t>
            </a:r>
            <a:r>
              <a:rPr lang="en-CA" dirty="0" err="1"/>
              <a:t>por</a:t>
            </a:r>
            <a:r>
              <a:rPr lang="en-CA" dirty="0"/>
              <a:t>}]</a:t>
            </a:r>
          </a:p>
          <a:p>
            <a:r>
              <a:rPr lang="en-CA" dirty="0"/>
              <a:t>        │         ├─2*[</a:t>
            </a:r>
            <a:r>
              <a:rPr lang="en-CA" dirty="0" err="1"/>
              <a:t>xdg</a:t>
            </a:r>
            <a:r>
              <a:rPr lang="en-CA" dirty="0"/>
              <a:t>-desktop-</a:t>
            </a:r>
            <a:r>
              <a:rPr lang="en-CA" dirty="0" err="1"/>
              <a:t>por</a:t>
            </a:r>
            <a:r>
              <a:rPr lang="en-CA" dirty="0"/>
              <a:t>───3*[{</a:t>
            </a:r>
            <a:r>
              <a:rPr lang="en-CA" dirty="0" err="1"/>
              <a:t>xdg</a:t>
            </a:r>
            <a:r>
              <a:rPr lang="en-CA" dirty="0"/>
              <a:t>-desktop-</a:t>
            </a:r>
            <a:r>
              <a:rPr lang="en-CA" dirty="0" err="1"/>
              <a:t>por</a:t>
            </a:r>
            <a:r>
              <a:rPr lang="en-CA" dirty="0"/>
              <a:t>}]]</a:t>
            </a:r>
          </a:p>
          <a:p>
            <a:r>
              <a:rPr lang="en-CA" dirty="0"/>
              <a:t>        │         ├─</a:t>
            </a:r>
            <a:r>
              <a:rPr lang="en-CA" dirty="0" err="1"/>
              <a:t>xdg</a:t>
            </a:r>
            <a:r>
              <a:rPr lang="en-CA" dirty="0"/>
              <a:t>-document-po─┬─fusermount3</a:t>
            </a:r>
          </a:p>
          <a:p>
            <a:r>
              <a:rPr lang="en-CA" dirty="0"/>
              <a:t>        │         │                 └─5*[{</a:t>
            </a:r>
            <a:r>
              <a:rPr lang="en-CA" dirty="0" err="1"/>
              <a:t>xdg</a:t>
            </a:r>
            <a:r>
              <a:rPr lang="en-CA" dirty="0"/>
              <a:t>-document-po}]</a:t>
            </a:r>
          </a:p>
          <a:p>
            <a:r>
              <a:rPr lang="en-CA" dirty="0"/>
              <a:t>        │         └─</a:t>
            </a:r>
            <a:r>
              <a:rPr lang="en-CA" dirty="0" err="1"/>
              <a:t>xdg</a:t>
            </a:r>
            <a:r>
              <a:rPr lang="en-CA" dirty="0"/>
              <a:t>-permission-───2*[{</a:t>
            </a:r>
            <a:r>
              <a:rPr lang="en-CA" dirty="0" err="1"/>
              <a:t>xdg</a:t>
            </a:r>
            <a:r>
              <a:rPr lang="en-CA" dirty="0"/>
              <a:t>-permission-}]</a:t>
            </a:r>
          </a:p>
          <a:p>
            <a:r>
              <a:rPr lang="en-CA" dirty="0"/>
              <a:t>        ├─</a:t>
            </a:r>
            <a:r>
              <a:rPr lang="en-CA" dirty="0" err="1"/>
              <a:t>systemd</a:t>
            </a:r>
            <a:r>
              <a:rPr lang="en-CA" dirty="0"/>
              <a:t>-journal</a:t>
            </a:r>
          </a:p>
          <a:p>
            <a:r>
              <a:rPr lang="en-CA" dirty="0"/>
              <a:t>        ├─</a:t>
            </a:r>
            <a:r>
              <a:rPr lang="en-CA" dirty="0" err="1"/>
              <a:t>systemd-logind</a:t>
            </a:r>
            <a:endParaRPr lang="en-CA" dirty="0"/>
          </a:p>
          <a:p>
            <a:r>
              <a:rPr lang="en-CA" dirty="0"/>
              <a:t>        ├─</a:t>
            </a:r>
            <a:r>
              <a:rPr lang="en-CA" dirty="0" err="1"/>
              <a:t>systemd-oomd</a:t>
            </a:r>
            <a:endParaRPr lang="en-CA" dirty="0"/>
          </a:p>
          <a:p>
            <a:r>
              <a:rPr lang="en-CA" dirty="0"/>
              <a:t>        ├─</a:t>
            </a:r>
            <a:r>
              <a:rPr lang="en-CA" dirty="0" err="1"/>
              <a:t>systemd</a:t>
            </a:r>
            <a:r>
              <a:rPr lang="en-CA" dirty="0"/>
              <a:t>-resolve</a:t>
            </a:r>
          </a:p>
          <a:p>
            <a:r>
              <a:rPr lang="en-CA" dirty="0"/>
              <a:t>        ├─</a:t>
            </a:r>
            <a:r>
              <a:rPr lang="en-CA" dirty="0" err="1"/>
              <a:t>systemd-timesyn</a:t>
            </a:r>
            <a:r>
              <a:rPr lang="en-CA" dirty="0"/>
              <a:t>───{</a:t>
            </a:r>
            <a:r>
              <a:rPr lang="en-CA" dirty="0" err="1"/>
              <a:t>systemd-timesyn</a:t>
            </a:r>
            <a:r>
              <a:rPr lang="en-CA" dirty="0"/>
              <a:t>}</a:t>
            </a:r>
          </a:p>
          <a:p>
            <a:r>
              <a:rPr lang="en-CA" dirty="0"/>
              <a:t>        ├─</a:t>
            </a:r>
            <a:r>
              <a:rPr lang="en-CA" dirty="0" err="1"/>
              <a:t>systemd-udevd</a:t>
            </a:r>
            <a:endParaRPr lang="en-CA" dirty="0"/>
          </a:p>
          <a:p>
            <a:r>
              <a:rPr lang="en-CA" dirty="0"/>
              <a:t>        ├─</a:t>
            </a:r>
            <a:r>
              <a:rPr lang="en-CA" dirty="0" err="1"/>
              <a:t>udisksd</a:t>
            </a:r>
            <a:r>
              <a:rPr lang="en-CA" dirty="0"/>
              <a:t>───4*[{</a:t>
            </a:r>
            <a:r>
              <a:rPr lang="en-CA" dirty="0" err="1"/>
              <a:t>udisksd</a:t>
            </a:r>
            <a:r>
              <a:rPr lang="en-CA" dirty="0"/>
              <a:t>}]</a:t>
            </a:r>
          </a:p>
          <a:p>
            <a:r>
              <a:rPr lang="en-CA" dirty="0"/>
              <a:t>        ├─unattended-</a:t>
            </a:r>
            <a:r>
              <a:rPr lang="en-CA" dirty="0" err="1"/>
              <a:t>upgr</a:t>
            </a:r>
            <a:r>
              <a:rPr lang="en-CA" dirty="0"/>
              <a:t>───{unattended-</a:t>
            </a:r>
            <a:r>
              <a:rPr lang="en-CA" dirty="0" err="1"/>
              <a:t>upgr</a:t>
            </a:r>
            <a:r>
              <a:rPr lang="en-CA" dirty="0"/>
              <a:t>}</a:t>
            </a:r>
          </a:p>
          <a:p>
            <a:r>
              <a:rPr lang="en-CA" dirty="0"/>
              <a:t>        ├─</a:t>
            </a:r>
            <a:r>
              <a:rPr lang="en-CA" dirty="0" err="1"/>
              <a:t>upowerd</a:t>
            </a:r>
            <a:r>
              <a:rPr lang="en-CA" dirty="0"/>
              <a:t>───2*[{</a:t>
            </a:r>
            <a:r>
              <a:rPr lang="en-CA" dirty="0" err="1"/>
              <a:t>upowerd</a:t>
            </a:r>
            <a:r>
              <a:rPr lang="en-CA" dirty="0"/>
              <a:t>}]</a:t>
            </a:r>
          </a:p>
          <a:p>
            <a:r>
              <a:rPr lang="en-CA" dirty="0"/>
              <a:t>        ├─</a:t>
            </a:r>
            <a:r>
              <a:rPr lang="en-CA" dirty="0" err="1"/>
              <a:t>vmtoolsd</a:t>
            </a:r>
            <a:r>
              <a:rPr lang="en-CA" dirty="0"/>
              <a:t>───3*[{</a:t>
            </a:r>
            <a:r>
              <a:rPr lang="en-CA" dirty="0" err="1"/>
              <a:t>vmtoolsd</a:t>
            </a:r>
            <a:r>
              <a:rPr lang="en-CA" dirty="0"/>
              <a:t>}]</a:t>
            </a:r>
          </a:p>
          <a:p>
            <a:r>
              <a:rPr lang="en-CA" dirty="0"/>
              <a:t>        ├─</a:t>
            </a:r>
            <a:r>
              <a:rPr lang="en-CA" dirty="0" err="1"/>
              <a:t>vmware-vmblock</a:t>
            </a:r>
            <a:r>
              <a:rPr lang="en-CA" dirty="0"/>
              <a:t>-───2*[{</a:t>
            </a:r>
            <a:r>
              <a:rPr lang="en-CA" dirty="0" err="1"/>
              <a:t>vmware-vmblock</a:t>
            </a:r>
            <a:r>
              <a:rPr lang="en-CA" dirty="0"/>
              <a:t>-}]</a:t>
            </a:r>
          </a:p>
          <a:p>
            <a:r>
              <a:rPr lang="en-CA" dirty="0"/>
              <a:t>        └─</a:t>
            </a:r>
            <a:r>
              <a:rPr lang="en-CA" dirty="0" err="1"/>
              <a:t>wpa_supplicant</a:t>
            </a:r>
            <a:endParaRPr lang="en-CA" dirty="0"/>
          </a:p>
          <a:p>
            <a:endParaRPr lang="en-CA" dirty="0"/>
          </a:p>
        </p:txBody>
      </p:sp>
      <p:sp>
        <p:nvSpPr>
          <p:cNvPr id="4" name="Slide Number Placeholder 3"/>
          <p:cNvSpPr>
            <a:spLocks noGrp="1"/>
          </p:cNvSpPr>
          <p:nvPr>
            <p:ph type="sldNum" sz="quarter" idx="5"/>
          </p:nvPr>
        </p:nvSpPr>
        <p:spPr/>
        <p:txBody>
          <a:bodyPr/>
          <a:lstStyle/>
          <a:p>
            <a:fld id="{FC4DFE17-F6B0-4A64-95DA-AE214C5A6773}" type="slidenum">
              <a:rPr lang="en-CA" smtClean="0"/>
              <a:t>101</a:t>
            </a:fld>
            <a:endParaRPr lang="en-CA"/>
          </a:p>
        </p:txBody>
      </p:sp>
    </p:spTree>
    <p:extLst>
      <p:ext uri="{BB962C8B-B14F-4D97-AF65-F5344CB8AC3E}">
        <p14:creationId xmlns:p14="http://schemas.microsoft.com/office/powerpoint/2010/main" val="65016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0B56BB-C9FF-43C9-9ABC-87A507ECD359}" type="datetime1">
              <a:rPr lang="en-CA" smtClean="0"/>
              <a:t>24-Sep-2024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292694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01E88E-52A7-4C88-93AD-ED6C06C10499}" type="datetime1">
              <a:rPr lang="en-CA" smtClean="0"/>
              <a:t>24-Sep-2024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217539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D7C94-438A-468E-A18F-B97711A596B8}" type="datetime1">
              <a:rPr lang="en-CA" smtClean="0"/>
              <a:t>24-Sep-2024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192359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8DC37-24F1-4CFD-A4E3-32BA365E16B9}" type="datetime1">
              <a:rPr lang="en-CA" smtClean="0"/>
              <a:t>24-Sep-2024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145505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DC0FA6-3F64-4E7E-8B5B-2BA404921007}" type="datetime1">
              <a:rPr lang="en-CA" smtClean="0"/>
              <a:t>24-Sep-2024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3270094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829CEC-E130-4F66-9114-9BC10036A9A8}" type="datetime1">
              <a:rPr lang="en-CA" smtClean="0"/>
              <a:t>24-Sep-2024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3742147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49206-B3E9-415E-ADCC-5ACE05BF77EA}" type="datetime1">
              <a:rPr lang="en-CA" smtClean="0"/>
              <a:t>24-Sep-2024</a:t>
            </a:fld>
            <a:endParaRPr lang="en-CA"/>
          </a:p>
        </p:txBody>
      </p:sp>
      <p:sp>
        <p:nvSpPr>
          <p:cNvPr id="8" name="Footer Placeholder 7"/>
          <p:cNvSpPr>
            <a:spLocks noGrp="1"/>
          </p:cNvSpPr>
          <p:nvPr>
            <p:ph type="ftr" sz="quarter" idx="11"/>
          </p:nvPr>
        </p:nvSpPr>
        <p:spPr/>
        <p:txBody>
          <a:bodyPr/>
          <a:lstStyle/>
          <a:p>
            <a:r>
              <a:rPr lang="sv-SE"/>
              <a:t>INST. : ENG.ALI BANI BAKAR &amp; ENG.Dana Al-Mahrouk</a:t>
            </a:r>
            <a:endParaRPr lang="en-CA"/>
          </a:p>
        </p:txBody>
      </p:sp>
      <p:sp>
        <p:nvSpPr>
          <p:cNvPr id="9" name="Slide Number Placeholder 8"/>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307444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11303A-C2C5-461A-91AF-0003FE0FADBD}" type="datetime1">
              <a:rPr lang="en-CA" smtClean="0"/>
              <a:t>24-Sep-2024</a:t>
            </a:fld>
            <a:endParaRPr lang="en-CA"/>
          </a:p>
        </p:txBody>
      </p:sp>
      <p:sp>
        <p:nvSpPr>
          <p:cNvPr id="4" name="Footer Placeholder 3"/>
          <p:cNvSpPr>
            <a:spLocks noGrp="1"/>
          </p:cNvSpPr>
          <p:nvPr>
            <p:ph type="ftr" sz="quarter" idx="11"/>
          </p:nvPr>
        </p:nvSpPr>
        <p:spPr/>
        <p:txBody>
          <a:bodyPr/>
          <a:lstStyle/>
          <a:p>
            <a:r>
              <a:rPr lang="sv-SE"/>
              <a:t>INST. : ENG.ALI BANI BAKAR &amp; ENG.Dana Al-Mahrouk</a:t>
            </a:r>
            <a:endParaRPr lang="en-CA"/>
          </a:p>
        </p:txBody>
      </p:sp>
      <p:sp>
        <p:nvSpPr>
          <p:cNvPr id="5" name="Slide Number Placeholder 4"/>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227873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A9813E-DA3A-4B83-8DC2-9A3A6EFFA6B7}" type="datetime1">
              <a:rPr lang="en-CA" smtClean="0"/>
              <a:t>24-Sep-2024</a:t>
            </a:fld>
            <a:endParaRPr lang="en-CA"/>
          </a:p>
        </p:txBody>
      </p:sp>
      <p:sp>
        <p:nvSpPr>
          <p:cNvPr id="3" name="Footer Placeholder 2"/>
          <p:cNvSpPr>
            <a:spLocks noGrp="1"/>
          </p:cNvSpPr>
          <p:nvPr>
            <p:ph type="ftr" sz="quarter" idx="11"/>
          </p:nvPr>
        </p:nvSpPr>
        <p:spPr/>
        <p:txBody>
          <a:bodyPr/>
          <a:lstStyle/>
          <a:p>
            <a:r>
              <a:rPr lang="sv-SE"/>
              <a:t>INST. : ENG.ALI BANI BAKAR &amp; ENG.Dana Al-Mahrouk</a:t>
            </a:r>
            <a:endParaRPr lang="en-CA"/>
          </a:p>
        </p:txBody>
      </p:sp>
      <p:sp>
        <p:nvSpPr>
          <p:cNvPr id="4" name="Slide Number Placeholder 3"/>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3088868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B7F1C7-9F0E-409F-B7A6-4460F0CC5550}" type="datetime1">
              <a:rPr lang="en-CA" smtClean="0"/>
              <a:t>24-Sep-2024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2128798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668387-25CC-47EB-B2CF-80078AAC6424}" type="datetime1">
              <a:rPr lang="en-CA" smtClean="0"/>
              <a:t>24-Sep-2024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76DD18EC-8AE2-4BFD-B0D2-1BFF25EC73AD}" type="slidenum">
              <a:rPr lang="en-CA" smtClean="0"/>
              <a:t>‹#›</a:t>
            </a:fld>
            <a:endParaRPr lang="en-CA"/>
          </a:p>
        </p:txBody>
      </p:sp>
    </p:spTree>
    <p:extLst>
      <p:ext uri="{BB962C8B-B14F-4D97-AF65-F5344CB8AC3E}">
        <p14:creationId xmlns:p14="http://schemas.microsoft.com/office/powerpoint/2010/main" val="98643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1D4E3E97-7807-4AB8-A100-E967DAD2A081}" type="datetime1">
              <a:rPr lang="en-CA" smtClean="0"/>
              <a:t>24-Sep-2024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sv-SE"/>
              <a:t>INST. : ENG.ALI BANI BAKAR &amp; ENG.Dana Al-Mahrouk</a:t>
            </a:r>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76DD18EC-8AE2-4BFD-B0D2-1BFF25EC73AD}" type="slidenum">
              <a:rPr lang="en-CA" smtClean="0"/>
              <a:t>‹#›</a:t>
            </a:fld>
            <a:endParaRPr lang="en-CA"/>
          </a:p>
        </p:txBody>
      </p:sp>
    </p:spTree>
    <p:extLst>
      <p:ext uri="{BB962C8B-B14F-4D97-AF65-F5344CB8AC3E}">
        <p14:creationId xmlns:p14="http://schemas.microsoft.com/office/powerpoint/2010/main" val="1314574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facebook.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467F-3CEC-9C1D-6F8A-453CD0735DE1}"/>
              </a:ext>
            </a:extLst>
          </p:cNvPr>
          <p:cNvSpPr>
            <a:spLocks noGrp="1"/>
          </p:cNvSpPr>
          <p:nvPr>
            <p:ph type="ctrTitle"/>
          </p:nvPr>
        </p:nvSpPr>
        <p:spPr>
          <a:xfrm>
            <a:off x="1378084" y="3818106"/>
            <a:ext cx="9144000" cy="815401"/>
          </a:xfrm>
        </p:spPr>
        <p:txBody>
          <a:bodyPr>
            <a:normAutofit fontScale="90000"/>
          </a:bodyPr>
          <a:lstStyle/>
          <a:p>
            <a:r>
              <a:rPr lang="en-US" sz="4000" b="1" dirty="0"/>
              <a:t>CYBER SECURITY UPSKILLING</a:t>
            </a:r>
            <a:br>
              <a:rPr lang="en-US" sz="4000" b="1" dirty="0"/>
            </a:br>
            <a:r>
              <a:rPr lang="en-US" sz="4000" b="1" dirty="0"/>
              <a:t> PROGRAM</a:t>
            </a:r>
            <a:br>
              <a:rPr lang="en-US" sz="4000" b="1" dirty="0"/>
            </a:br>
            <a:br>
              <a:rPr lang="en-US" sz="4000" b="1" dirty="0"/>
            </a:br>
            <a:r>
              <a:rPr lang="ar-JO" sz="2700" b="1" dirty="0"/>
              <a:t>قدم خلال مبادرة زنك/2 في جامعة البلقاء التطبيقية</a:t>
            </a:r>
            <a:br>
              <a:rPr lang="en-US" sz="2700" b="1" dirty="0"/>
            </a:br>
            <a:r>
              <a:rPr lang="ar-JO" sz="2700" b="1" dirty="0"/>
              <a:t> بالتعاون مع أكاديمية سايبر شيلد</a:t>
            </a:r>
            <a:br>
              <a:rPr lang="en-US" sz="2700" b="1" dirty="0"/>
            </a:br>
            <a:br>
              <a:rPr lang="en-US" sz="4000" b="1" dirty="0"/>
            </a:br>
            <a:r>
              <a:rPr lang="en-US" sz="2700" b="1" dirty="0"/>
              <a:t>SEP 2024</a:t>
            </a:r>
            <a:br>
              <a:rPr lang="en-US" sz="4000" b="1" dirty="0"/>
            </a:br>
            <a:r>
              <a:rPr lang="en-US" sz="4000" b="1" dirty="0"/>
              <a:t>Linux Part</a:t>
            </a:r>
            <a:br>
              <a:rPr lang="en-US" sz="4000" b="1" dirty="0"/>
            </a:br>
            <a:r>
              <a:rPr lang="en-US" sz="2200" b="1" dirty="0"/>
              <a:t>Version 1</a:t>
            </a:r>
            <a:endParaRPr lang="en-CA" sz="4000" b="1" dirty="0"/>
          </a:p>
        </p:txBody>
      </p:sp>
      <p:sp>
        <p:nvSpPr>
          <p:cNvPr id="3" name="Subtitle 2">
            <a:extLst>
              <a:ext uri="{FF2B5EF4-FFF2-40B4-BE49-F238E27FC236}">
                <a16:creationId xmlns:a16="http://schemas.microsoft.com/office/drawing/2014/main" id="{C51A5453-18B3-ABC3-843C-1B3077725289}"/>
              </a:ext>
            </a:extLst>
          </p:cNvPr>
          <p:cNvSpPr>
            <a:spLocks noGrp="1"/>
          </p:cNvSpPr>
          <p:nvPr>
            <p:ph type="subTitle" idx="1"/>
          </p:nvPr>
        </p:nvSpPr>
        <p:spPr>
          <a:xfrm>
            <a:off x="2071992" y="6060332"/>
            <a:ext cx="7428688" cy="1595336"/>
          </a:xfrm>
        </p:spPr>
        <p:txBody>
          <a:bodyPr>
            <a:normAutofit/>
          </a:bodyPr>
          <a:lstStyle/>
          <a:p>
            <a:r>
              <a:rPr lang="en-US" sz="1600" dirty="0"/>
              <a:t>INST.:ENG.ALI BANI BAKAR-</a:t>
            </a:r>
            <a:r>
              <a:rPr lang="en-US" sz="1200" dirty="0"/>
              <a:t>0778642376(CYBER SHIELD ACADEMY)</a:t>
            </a:r>
          </a:p>
          <a:p>
            <a:r>
              <a:rPr lang="en-US" sz="1600" dirty="0"/>
              <a:t>DONE BY: ENG.  Dana Al-Mahrouk-</a:t>
            </a:r>
            <a:r>
              <a:rPr lang="en-US" sz="1200" dirty="0"/>
              <a:t>0798697842-BAU.UNIV.</a:t>
            </a:r>
            <a:endParaRPr lang="en-CA" sz="1600" dirty="0"/>
          </a:p>
        </p:txBody>
      </p:sp>
    </p:spTree>
    <p:extLst>
      <p:ext uri="{BB962C8B-B14F-4D97-AF65-F5344CB8AC3E}">
        <p14:creationId xmlns:p14="http://schemas.microsoft.com/office/powerpoint/2010/main" val="3633291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7F55-FB60-9969-1D34-6D3FBD59057E}"/>
              </a:ext>
            </a:extLst>
          </p:cNvPr>
          <p:cNvSpPr>
            <a:spLocks noGrp="1"/>
          </p:cNvSpPr>
          <p:nvPr>
            <p:ph type="title"/>
          </p:nvPr>
        </p:nvSpPr>
        <p:spPr/>
        <p:txBody>
          <a:bodyPr/>
          <a:lstStyle/>
          <a:p>
            <a:r>
              <a:rPr lang="en-US" dirty="0" err="1"/>
              <a:t>pwd</a:t>
            </a:r>
            <a:r>
              <a:rPr lang="en-US" dirty="0"/>
              <a:t> (Print Working Directory)</a:t>
            </a:r>
            <a:endParaRPr lang="en-CA" dirty="0"/>
          </a:p>
        </p:txBody>
      </p:sp>
      <p:sp>
        <p:nvSpPr>
          <p:cNvPr id="3" name="Content Placeholder 2">
            <a:extLst>
              <a:ext uri="{FF2B5EF4-FFF2-40B4-BE49-F238E27FC236}">
                <a16:creationId xmlns:a16="http://schemas.microsoft.com/office/drawing/2014/main" id="{D68E6BDE-AF41-EF0A-20A0-FE9ADC3F2EC2}"/>
              </a:ext>
            </a:extLst>
          </p:cNvPr>
          <p:cNvSpPr>
            <a:spLocks noGrp="1"/>
          </p:cNvSpPr>
          <p:nvPr>
            <p:ph idx="1"/>
          </p:nvPr>
        </p:nvSpPr>
        <p:spPr>
          <a:xfrm>
            <a:off x="838200" y="1825625"/>
            <a:ext cx="10311581" cy="819252"/>
          </a:xfrm>
        </p:spPr>
        <p:txBody>
          <a:bodyPr>
            <a:normAutofit/>
          </a:bodyPr>
          <a:lstStyle/>
          <a:p>
            <a:r>
              <a:rPr lang="en-US" dirty="0"/>
              <a:t>It is used to display the path or location where you are now.</a:t>
            </a:r>
            <a:endParaRPr lang="en-CA" dirty="0"/>
          </a:p>
        </p:txBody>
      </p:sp>
      <p:pic>
        <p:nvPicPr>
          <p:cNvPr id="7" name="Picture 6">
            <a:extLst>
              <a:ext uri="{FF2B5EF4-FFF2-40B4-BE49-F238E27FC236}">
                <a16:creationId xmlns:a16="http://schemas.microsoft.com/office/drawing/2014/main" id="{13BD641B-F3F8-0C27-777F-A111F0B7F701}"/>
              </a:ext>
            </a:extLst>
          </p:cNvPr>
          <p:cNvPicPr>
            <a:picLocks noChangeAspect="1"/>
          </p:cNvPicPr>
          <p:nvPr/>
        </p:nvPicPr>
        <p:blipFill>
          <a:blip r:embed="rId2"/>
          <a:stretch>
            <a:fillRect/>
          </a:stretch>
        </p:blipFill>
        <p:spPr>
          <a:xfrm>
            <a:off x="6053217" y="3429000"/>
            <a:ext cx="5920367" cy="3097699"/>
          </a:xfrm>
          <a:prstGeom prst="rect">
            <a:avLst/>
          </a:prstGeom>
        </p:spPr>
      </p:pic>
      <p:pic>
        <p:nvPicPr>
          <p:cNvPr id="9" name="Picture 8" descr="A computer screen shot of a computer code&#10;&#10;Description automatically generated with medium confidence">
            <a:extLst>
              <a:ext uri="{FF2B5EF4-FFF2-40B4-BE49-F238E27FC236}">
                <a16:creationId xmlns:a16="http://schemas.microsoft.com/office/drawing/2014/main" id="{785314ED-EC77-223B-A81B-9C33E750C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3429000"/>
            <a:ext cx="4038600" cy="1485269"/>
          </a:xfrm>
          <a:prstGeom prst="rect">
            <a:avLst/>
          </a:prstGeom>
        </p:spPr>
      </p:pic>
      <p:sp>
        <p:nvSpPr>
          <p:cNvPr id="4" name="Footer Placeholder 3">
            <a:extLst>
              <a:ext uri="{FF2B5EF4-FFF2-40B4-BE49-F238E27FC236}">
                <a16:creationId xmlns:a16="http://schemas.microsoft.com/office/drawing/2014/main" id="{75DE58CA-BB61-F192-35AF-26C7167A7FE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75800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0139-48CA-9D8C-2D6F-51F59F108641}"/>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4CD0A078-E818-3CA2-632C-F9E17321F8E1}"/>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3B315A04-EC41-BC6A-72CA-A3765CBD60D9}"/>
              </a:ext>
            </a:extLst>
          </p:cNvPr>
          <p:cNvPicPr>
            <a:picLocks noChangeAspect="1"/>
          </p:cNvPicPr>
          <p:nvPr/>
        </p:nvPicPr>
        <p:blipFill>
          <a:blip r:embed="rId2"/>
          <a:stretch>
            <a:fillRect/>
          </a:stretch>
        </p:blipFill>
        <p:spPr>
          <a:xfrm>
            <a:off x="506646" y="283825"/>
            <a:ext cx="11178707" cy="6290349"/>
          </a:xfrm>
          <a:prstGeom prst="rect">
            <a:avLst/>
          </a:prstGeom>
        </p:spPr>
      </p:pic>
      <p:sp>
        <p:nvSpPr>
          <p:cNvPr id="4" name="Footer Placeholder 3">
            <a:extLst>
              <a:ext uri="{FF2B5EF4-FFF2-40B4-BE49-F238E27FC236}">
                <a16:creationId xmlns:a16="http://schemas.microsoft.com/office/drawing/2014/main" id="{8465525B-4B45-3EEA-FB01-20F55F1C074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7119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F06-4465-305A-D6CA-44DC0D746E1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5DD8908-4DE0-1F0F-0BAB-C405AA7884E2}"/>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B4353A44-DF80-0A59-EE2C-7754B51A569C}"/>
              </a:ext>
            </a:extLst>
          </p:cNvPr>
          <p:cNvPicPr>
            <a:picLocks noChangeAspect="1"/>
          </p:cNvPicPr>
          <p:nvPr/>
        </p:nvPicPr>
        <p:blipFill>
          <a:blip r:embed="rId3"/>
          <a:stretch>
            <a:fillRect/>
          </a:stretch>
        </p:blipFill>
        <p:spPr>
          <a:xfrm>
            <a:off x="664706" y="154019"/>
            <a:ext cx="10865141" cy="6539560"/>
          </a:xfrm>
          <a:prstGeom prst="rect">
            <a:avLst/>
          </a:prstGeom>
        </p:spPr>
      </p:pic>
      <p:sp>
        <p:nvSpPr>
          <p:cNvPr id="4" name="Rectangle: Rounded Corners 3">
            <a:extLst>
              <a:ext uri="{FF2B5EF4-FFF2-40B4-BE49-F238E27FC236}">
                <a16:creationId xmlns:a16="http://schemas.microsoft.com/office/drawing/2014/main" id="{68C99B7D-9D87-ACDC-153C-BB9A90155FA7}"/>
              </a:ext>
            </a:extLst>
          </p:cNvPr>
          <p:cNvSpPr/>
          <p:nvPr/>
        </p:nvSpPr>
        <p:spPr>
          <a:xfrm>
            <a:off x="2270234" y="175938"/>
            <a:ext cx="830317" cy="265497"/>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86FD807D-33EA-76D1-BE3D-9E501D536629}"/>
              </a:ext>
            </a:extLst>
          </p:cNvPr>
          <p:cNvSpPr/>
          <p:nvPr/>
        </p:nvSpPr>
        <p:spPr>
          <a:xfrm>
            <a:off x="723900" y="420415"/>
            <a:ext cx="830317" cy="265497"/>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0D9FAA90-AC87-9D38-BC7A-9C8A50A7BB0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67064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27EA-0968-74A0-6ECF-A273011AE977}"/>
              </a:ext>
            </a:extLst>
          </p:cNvPr>
          <p:cNvSpPr>
            <a:spLocks noGrp="1"/>
          </p:cNvSpPr>
          <p:nvPr>
            <p:ph type="title"/>
          </p:nvPr>
        </p:nvSpPr>
        <p:spPr/>
        <p:txBody>
          <a:bodyPr/>
          <a:lstStyle/>
          <a:p>
            <a:r>
              <a:rPr lang="en-US" dirty="0"/>
              <a:t>Performance Linux GUI VS TTY</a:t>
            </a:r>
            <a:endParaRPr lang="en-CA" dirty="0"/>
          </a:p>
        </p:txBody>
      </p:sp>
      <p:sp>
        <p:nvSpPr>
          <p:cNvPr id="3" name="Content Placeholder 2">
            <a:extLst>
              <a:ext uri="{FF2B5EF4-FFF2-40B4-BE49-F238E27FC236}">
                <a16:creationId xmlns:a16="http://schemas.microsoft.com/office/drawing/2014/main" id="{DB934B90-CCB9-2796-0C26-EE9E2DE78631}"/>
              </a:ext>
            </a:extLst>
          </p:cNvPr>
          <p:cNvSpPr>
            <a:spLocks noGrp="1"/>
          </p:cNvSpPr>
          <p:nvPr>
            <p:ph idx="1"/>
          </p:nvPr>
        </p:nvSpPr>
        <p:spPr/>
        <p:txBody>
          <a:bodyPr>
            <a:normAutofit/>
          </a:bodyPr>
          <a:lstStyle/>
          <a:p>
            <a:r>
              <a:rPr lang="en-US" sz="2000" dirty="0"/>
              <a:t>TTYs are text-based and don't have the graphical overhead of a GUI, which means they use fewer system resources.</a:t>
            </a:r>
          </a:p>
          <a:p>
            <a:r>
              <a:rPr lang="en-US" sz="2000" dirty="0"/>
              <a:t>If the GUI becomes unresponsive or crashes, TTYs can be used to troubleshoot and recover the system.</a:t>
            </a:r>
          </a:p>
          <a:p>
            <a:r>
              <a:rPr lang="en-US" sz="2000" dirty="0"/>
              <a:t>TTYs provide a direct command-line interface without any graphical layer, which might be more straightforward for certain administrative tasks.</a:t>
            </a:r>
            <a:endParaRPr lang="en-CA" sz="2000" dirty="0"/>
          </a:p>
        </p:txBody>
      </p:sp>
      <p:sp>
        <p:nvSpPr>
          <p:cNvPr id="4" name="Footer Placeholder 3">
            <a:extLst>
              <a:ext uri="{FF2B5EF4-FFF2-40B4-BE49-F238E27FC236}">
                <a16:creationId xmlns:a16="http://schemas.microsoft.com/office/drawing/2014/main" id="{CCB6DBD2-F0FD-2729-31B5-93BFDF3007F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84270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744-D3F0-C6CC-9F88-7DF6CD8B6382}"/>
              </a:ext>
            </a:extLst>
          </p:cNvPr>
          <p:cNvSpPr>
            <a:spLocks noGrp="1"/>
          </p:cNvSpPr>
          <p:nvPr>
            <p:ph type="title"/>
          </p:nvPr>
        </p:nvSpPr>
        <p:spPr/>
        <p:txBody>
          <a:bodyPr/>
          <a:lstStyle/>
          <a:p>
            <a:r>
              <a:rPr lang="en-US" dirty="0"/>
              <a:t>virtual terminal TTY</a:t>
            </a:r>
            <a:endParaRPr lang="en-CA" dirty="0"/>
          </a:p>
        </p:txBody>
      </p:sp>
      <p:sp>
        <p:nvSpPr>
          <p:cNvPr id="3" name="Content Placeholder 2">
            <a:extLst>
              <a:ext uri="{FF2B5EF4-FFF2-40B4-BE49-F238E27FC236}">
                <a16:creationId xmlns:a16="http://schemas.microsoft.com/office/drawing/2014/main" id="{769866BD-ECDB-822B-41DE-3269BB91B124}"/>
              </a:ext>
            </a:extLst>
          </p:cNvPr>
          <p:cNvSpPr>
            <a:spLocks noGrp="1"/>
          </p:cNvSpPr>
          <p:nvPr>
            <p:ph idx="1"/>
          </p:nvPr>
        </p:nvSpPr>
        <p:spPr>
          <a:xfrm>
            <a:off x="451822" y="1825625"/>
            <a:ext cx="5056094" cy="4351338"/>
          </a:xfrm>
        </p:spPr>
        <p:txBody>
          <a:bodyPr>
            <a:normAutofit/>
          </a:bodyPr>
          <a:lstStyle/>
          <a:p>
            <a:r>
              <a:rPr lang="en-US" sz="2000" dirty="0"/>
              <a:t>Ctrl + alt + f&lt;3-6&gt;</a:t>
            </a:r>
          </a:p>
          <a:p>
            <a:r>
              <a:rPr lang="en-US" sz="2000" dirty="0"/>
              <a:t>Ctrl + alt + f2: return to your </a:t>
            </a:r>
            <a:r>
              <a:rPr lang="en-US" sz="2000" dirty="0" err="1"/>
              <a:t>gui</a:t>
            </a:r>
            <a:r>
              <a:rPr lang="en-US" sz="2000" dirty="0"/>
              <a:t> terminal </a:t>
            </a:r>
          </a:p>
          <a:p>
            <a:r>
              <a:rPr lang="en-US" sz="2000" dirty="0"/>
              <a:t>TTY1</a:t>
            </a:r>
          </a:p>
          <a:p>
            <a:r>
              <a:rPr lang="en-US" sz="2000" dirty="0"/>
              <a:t>TTY2</a:t>
            </a:r>
          </a:p>
          <a:p>
            <a:r>
              <a:rPr lang="en-US" sz="2000" dirty="0"/>
              <a:t>TTY3-6</a:t>
            </a:r>
          </a:p>
          <a:p>
            <a:endParaRPr lang="en-US" sz="2000" dirty="0"/>
          </a:p>
          <a:p>
            <a:r>
              <a:rPr lang="en-US" sz="2000" dirty="0"/>
              <a:t>`logout` or `Ctrl + D` to end your session in the TTY and return to the login prompt.</a:t>
            </a:r>
            <a:endParaRPr lang="en-CA" sz="2000" dirty="0"/>
          </a:p>
        </p:txBody>
      </p:sp>
      <p:pic>
        <p:nvPicPr>
          <p:cNvPr id="5" name="Picture 4">
            <a:extLst>
              <a:ext uri="{FF2B5EF4-FFF2-40B4-BE49-F238E27FC236}">
                <a16:creationId xmlns:a16="http://schemas.microsoft.com/office/drawing/2014/main" id="{F2B479EC-B83B-A655-72CA-ABCB74F56D0A}"/>
              </a:ext>
            </a:extLst>
          </p:cNvPr>
          <p:cNvPicPr>
            <a:picLocks noChangeAspect="1"/>
          </p:cNvPicPr>
          <p:nvPr/>
        </p:nvPicPr>
        <p:blipFill>
          <a:blip r:embed="rId2"/>
          <a:srcRect r="3020"/>
          <a:stretch/>
        </p:blipFill>
        <p:spPr>
          <a:xfrm>
            <a:off x="5631576" y="1309391"/>
            <a:ext cx="6427747" cy="5183484"/>
          </a:xfrm>
          <a:prstGeom prst="rect">
            <a:avLst/>
          </a:prstGeom>
        </p:spPr>
      </p:pic>
      <p:sp>
        <p:nvSpPr>
          <p:cNvPr id="4" name="Footer Placeholder 3">
            <a:extLst>
              <a:ext uri="{FF2B5EF4-FFF2-40B4-BE49-F238E27FC236}">
                <a16:creationId xmlns:a16="http://schemas.microsoft.com/office/drawing/2014/main" id="{7D14892C-0BD6-1D2E-F28B-8A4FA9A3209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10520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9A7C-623B-93ED-9C20-AA12F5BF6660}"/>
              </a:ext>
            </a:extLst>
          </p:cNvPr>
          <p:cNvSpPr>
            <a:spLocks noGrp="1"/>
          </p:cNvSpPr>
          <p:nvPr>
            <p:ph type="title"/>
          </p:nvPr>
        </p:nvSpPr>
        <p:spPr/>
        <p:txBody>
          <a:bodyPr/>
          <a:lstStyle/>
          <a:p>
            <a:r>
              <a:rPr lang="en-US" sz="4400" b="1" dirty="0" err="1">
                <a:solidFill>
                  <a:srgbClr val="FF0000"/>
                </a:solidFill>
              </a:rPr>
              <a:t>Systemd</a:t>
            </a:r>
            <a:endParaRPr lang="en-CA" b="1" dirty="0">
              <a:solidFill>
                <a:srgbClr val="FF0000"/>
              </a:solidFill>
            </a:endParaRPr>
          </a:p>
        </p:txBody>
      </p:sp>
      <p:sp>
        <p:nvSpPr>
          <p:cNvPr id="3" name="Content Placeholder 2">
            <a:extLst>
              <a:ext uri="{FF2B5EF4-FFF2-40B4-BE49-F238E27FC236}">
                <a16:creationId xmlns:a16="http://schemas.microsoft.com/office/drawing/2014/main" id="{B2AE635A-4405-C3C0-17F8-2ABF8D2E69AF}"/>
              </a:ext>
            </a:extLst>
          </p:cNvPr>
          <p:cNvSpPr>
            <a:spLocks noGrp="1"/>
          </p:cNvSpPr>
          <p:nvPr>
            <p:ph idx="1"/>
          </p:nvPr>
        </p:nvSpPr>
        <p:spPr/>
        <p:txBody>
          <a:bodyPr>
            <a:normAutofit/>
          </a:bodyPr>
          <a:lstStyle/>
          <a:p>
            <a:r>
              <a:rPr lang="en-US" sz="2000" dirty="0" err="1"/>
              <a:t>Systemd</a:t>
            </a:r>
            <a:r>
              <a:rPr lang="en-US" sz="2000" dirty="0"/>
              <a:t>: is an </a:t>
            </a:r>
            <a:r>
              <a:rPr lang="en-US" sz="2000" dirty="0" err="1"/>
              <a:t>init</a:t>
            </a:r>
            <a:r>
              <a:rPr lang="en-US" sz="2000" dirty="0"/>
              <a:t> system and system manager used in Linux OS. It serves as the first process that starts during boot and is responsible for managing all other processes and services running on the system.</a:t>
            </a:r>
          </a:p>
          <a:p>
            <a:r>
              <a:rPr lang="en-CA" sz="2000" b="1" dirty="0">
                <a:solidFill>
                  <a:srgbClr val="FF0000"/>
                </a:solidFill>
              </a:rPr>
              <a:t>Units</a:t>
            </a:r>
            <a:r>
              <a:rPr lang="en-US" sz="2000" b="1" dirty="0">
                <a:solidFill>
                  <a:srgbClr val="FF0000"/>
                </a:solidFill>
              </a:rPr>
              <a:t>:</a:t>
            </a:r>
          </a:p>
          <a:p>
            <a:pPr lvl="1"/>
            <a:r>
              <a:rPr lang="en-US" sz="2000" dirty="0"/>
              <a:t>(.service): Define services that can be started, stopped, or restarted.</a:t>
            </a:r>
          </a:p>
          <a:p>
            <a:pPr lvl="1"/>
            <a:r>
              <a:rPr lang="en-US" sz="2000" dirty="0"/>
              <a:t>(.socket): Manage socket activation for services.</a:t>
            </a:r>
          </a:p>
          <a:p>
            <a:pPr lvl="1"/>
            <a:r>
              <a:rPr lang="en-US" sz="2000" dirty="0"/>
              <a:t>(.target): Group together units for a particular state or goal.</a:t>
            </a:r>
          </a:p>
          <a:p>
            <a:pPr lvl="1"/>
            <a:r>
              <a:rPr lang="en-US" sz="2000" dirty="0"/>
              <a:t>(.mount): Handle file system mount points.</a:t>
            </a:r>
          </a:p>
          <a:p>
            <a:pPr lvl="1"/>
            <a:r>
              <a:rPr lang="en-US" sz="2000" dirty="0"/>
              <a:t>(.timer): Trigger services based on time or intervals.</a:t>
            </a:r>
          </a:p>
          <a:p>
            <a:r>
              <a:rPr lang="en-US" sz="2000" b="1" dirty="0" err="1">
                <a:solidFill>
                  <a:srgbClr val="FF0000"/>
                </a:solidFill>
              </a:rPr>
              <a:t>journald</a:t>
            </a:r>
            <a:r>
              <a:rPr lang="en-US" sz="2000" dirty="0"/>
              <a:t>: logging service, it collects and stores log data, which can be accessed using the `</a:t>
            </a:r>
            <a:r>
              <a:rPr lang="en-US" sz="2000" dirty="0" err="1"/>
              <a:t>journalctl</a:t>
            </a:r>
            <a:r>
              <a:rPr lang="en-US" sz="2000" dirty="0"/>
              <a:t>` command.</a:t>
            </a:r>
            <a:endParaRPr lang="en-CA" sz="2000" dirty="0"/>
          </a:p>
        </p:txBody>
      </p:sp>
      <p:sp>
        <p:nvSpPr>
          <p:cNvPr id="4" name="Footer Placeholder 3">
            <a:extLst>
              <a:ext uri="{FF2B5EF4-FFF2-40B4-BE49-F238E27FC236}">
                <a16:creationId xmlns:a16="http://schemas.microsoft.com/office/drawing/2014/main" id="{059AC82A-9091-7BBA-1020-C4D9431B05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3120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F445-EB38-D062-AFFA-D853A9FB5A7D}"/>
              </a:ext>
            </a:extLst>
          </p:cNvPr>
          <p:cNvSpPr>
            <a:spLocks noGrp="1"/>
          </p:cNvSpPr>
          <p:nvPr>
            <p:ph type="title"/>
          </p:nvPr>
        </p:nvSpPr>
        <p:spPr/>
        <p:txBody>
          <a:bodyPr>
            <a:normAutofit/>
          </a:bodyPr>
          <a:lstStyle/>
          <a:p>
            <a:r>
              <a:rPr lang="en-CA" b="1" dirty="0">
                <a:solidFill>
                  <a:srgbClr val="FF0000"/>
                </a:solidFill>
                <a:latin typeface="+mn-lt"/>
                <a:ea typeface="+mn-ea"/>
                <a:cs typeface="+mn-cs"/>
              </a:rPr>
              <a:t>Service Management</a:t>
            </a:r>
          </a:p>
        </p:txBody>
      </p:sp>
      <p:sp>
        <p:nvSpPr>
          <p:cNvPr id="3" name="Content Placeholder 2">
            <a:extLst>
              <a:ext uri="{FF2B5EF4-FFF2-40B4-BE49-F238E27FC236}">
                <a16:creationId xmlns:a16="http://schemas.microsoft.com/office/drawing/2014/main" id="{E4A027E2-CBF4-0E16-AF9F-8899391BACF7}"/>
              </a:ext>
            </a:extLst>
          </p:cNvPr>
          <p:cNvSpPr>
            <a:spLocks noGrp="1"/>
          </p:cNvSpPr>
          <p:nvPr>
            <p:ph idx="1"/>
          </p:nvPr>
        </p:nvSpPr>
        <p:spPr>
          <a:xfrm>
            <a:off x="838200" y="1825624"/>
            <a:ext cx="10515600" cy="4808855"/>
          </a:xfrm>
        </p:spPr>
        <p:txBody>
          <a:bodyPr>
            <a:normAutofit/>
          </a:bodyPr>
          <a:lstStyle/>
          <a:p>
            <a:r>
              <a:rPr lang="en-US" sz="2000" dirty="0"/>
              <a:t>`</a:t>
            </a:r>
            <a:r>
              <a:rPr lang="en-US" sz="2000" dirty="0" err="1"/>
              <a:t>systemctl</a:t>
            </a:r>
            <a:r>
              <a:rPr lang="en-US" sz="2000" dirty="0"/>
              <a:t>` is the primary command for interacting with </a:t>
            </a:r>
            <a:r>
              <a:rPr lang="en-US" sz="2000" dirty="0" err="1"/>
              <a:t>systemd</a:t>
            </a:r>
            <a:r>
              <a:rPr lang="en-US" sz="2000" dirty="0"/>
              <a:t> units.</a:t>
            </a:r>
          </a:p>
          <a:p>
            <a:r>
              <a:rPr lang="en-US" sz="2000" dirty="0"/>
              <a:t>Examples:</a:t>
            </a:r>
          </a:p>
          <a:p>
            <a:pPr lvl="1"/>
            <a:r>
              <a:rPr lang="en-US" sz="2000" dirty="0"/>
              <a:t>`</a:t>
            </a:r>
            <a:r>
              <a:rPr lang="en-US" sz="2000" dirty="0" err="1"/>
              <a:t>systemctl</a:t>
            </a:r>
            <a:r>
              <a:rPr lang="en-US" sz="2000" dirty="0"/>
              <a:t> start [service]`: Start a service.</a:t>
            </a:r>
          </a:p>
          <a:p>
            <a:pPr lvl="1"/>
            <a:r>
              <a:rPr lang="en-US" sz="2000" dirty="0"/>
              <a:t>`</a:t>
            </a:r>
            <a:r>
              <a:rPr lang="en-US" sz="2000" dirty="0" err="1"/>
              <a:t>systemctl</a:t>
            </a:r>
            <a:r>
              <a:rPr lang="en-US" sz="2000" dirty="0"/>
              <a:t> stop [service]`: Stop a service.</a:t>
            </a:r>
          </a:p>
          <a:p>
            <a:pPr lvl="1"/>
            <a:r>
              <a:rPr lang="en-US" sz="2000" dirty="0"/>
              <a:t>`</a:t>
            </a:r>
            <a:r>
              <a:rPr lang="en-US" sz="2000" dirty="0" err="1"/>
              <a:t>systemctl</a:t>
            </a:r>
            <a:r>
              <a:rPr lang="en-US" sz="2000" dirty="0"/>
              <a:t> restart [service]`: Restart a service.</a:t>
            </a:r>
          </a:p>
          <a:p>
            <a:pPr lvl="1"/>
            <a:r>
              <a:rPr lang="en-US" sz="2000" dirty="0"/>
              <a:t>`</a:t>
            </a:r>
            <a:r>
              <a:rPr lang="en-US" sz="2000" dirty="0" err="1"/>
              <a:t>systemctl</a:t>
            </a:r>
            <a:r>
              <a:rPr lang="en-US" sz="2000" dirty="0"/>
              <a:t> status [service]`: Check the status of a service.</a:t>
            </a:r>
          </a:p>
          <a:p>
            <a:pPr lvl="1"/>
            <a:r>
              <a:rPr lang="en-US" sz="2000" dirty="0"/>
              <a:t>`</a:t>
            </a:r>
            <a:r>
              <a:rPr lang="en-US" sz="2000" dirty="0" err="1"/>
              <a:t>systemctl</a:t>
            </a:r>
            <a:r>
              <a:rPr lang="en-US" sz="2000" dirty="0"/>
              <a:t> enable [service]`: Enable a service to start on boot.</a:t>
            </a:r>
          </a:p>
          <a:p>
            <a:pPr lvl="1"/>
            <a:r>
              <a:rPr lang="en-US" sz="2000" dirty="0"/>
              <a:t>`</a:t>
            </a:r>
            <a:r>
              <a:rPr lang="en-US" sz="2000" dirty="0" err="1"/>
              <a:t>systemctl</a:t>
            </a:r>
            <a:r>
              <a:rPr lang="en-US" sz="2000" dirty="0"/>
              <a:t> disable [service]`: Disable a service from starting on boot.</a:t>
            </a:r>
          </a:p>
          <a:p>
            <a:r>
              <a:rPr lang="en-US" sz="2000" b="1" dirty="0">
                <a:solidFill>
                  <a:srgbClr val="FF0000"/>
                </a:solidFill>
              </a:rPr>
              <a:t>Dependency Management</a:t>
            </a:r>
            <a:r>
              <a:rPr lang="en-US" sz="2000" dirty="0"/>
              <a:t>: </a:t>
            </a:r>
            <a:r>
              <a:rPr lang="en-US" sz="2000" dirty="0" err="1"/>
              <a:t>Systemd</a:t>
            </a:r>
            <a:r>
              <a:rPr lang="en-US" sz="2000" dirty="0"/>
              <a:t> manages dependencies between units. It ensures that required units are started in the correct order based on dependencies.</a:t>
            </a:r>
          </a:p>
          <a:p>
            <a:r>
              <a:rPr lang="en-US" sz="2000" b="1" dirty="0" err="1">
                <a:solidFill>
                  <a:srgbClr val="FF0000"/>
                </a:solidFill>
              </a:rPr>
              <a:t>Cgroups</a:t>
            </a:r>
            <a:r>
              <a:rPr lang="en-US" sz="2000" dirty="0"/>
              <a:t>: </a:t>
            </a:r>
            <a:r>
              <a:rPr lang="en-US" sz="2000" dirty="0" err="1"/>
              <a:t>Systemd</a:t>
            </a:r>
            <a:r>
              <a:rPr lang="en-US" sz="2000" dirty="0"/>
              <a:t> uses control groups (</a:t>
            </a:r>
            <a:r>
              <a:rPr lang="en-US" sz="2000" dirty="0" err="1"/>
              <a:t>cgroups</a:t>
            </a:r>
            <a:r>
              <a:rPr lang="en-US" sz="2000" dirty="0"/>
              <a:t>) to manage resources (CPU, memory, I/O, etc.) allocated to services. This helps in tracking and limiting resource usage.</a:t>
            </a:r>
          </a:p>
          <a:p>
            <a:r>
              <a:rPr lang="en-US" sz="2000" b="1" dirty="0">
                <a:solidFill>
                  <a:srgbClr val="FF0000"/>
                </a:solidFill>
              </a:rPr>
              <a:t>Timers</a:t>
            </a:r>
            <a:r>
              <a:rPr lang="en-US" sz="2000" dirty="0"/>
              <a:t>: </a:t>
            </a:r>
            <a:r>
              <a:rPr lang="en-US" sz="2000" dirty="0" err="1"/>
              <a:t>Systemd</a:t>
            </a:r>
            <a:r>
              <a:rPr lang="en-US" sz="2000" dirty="0"/>
              <a:t> can replace traditional </a:t>
            </a:r>
            <a:r>
              <a:rPr lang="en-US" sz="2000" dirty="0" err="1"/>
              <a:t>cron</a:t>
            </a:r>
            <a:r>
              <a:rPr lang="en-US" sz="2000" dirty="0"/>
              <a:t> jobs with timer units.</a:t>
            </a:r>
            <a:endParaRPr lang="en-CA" sz="2000" dirty="0"/>
          </a:p>
        </p:txBody>
      </p:sp>
      <p:sp>
        <p:nvSpPr>
          <p:cNvPr id="4" name="Footer Placeholder 3">
            <a:extLst>
              <a:ext uri="{FF2B5EF4-FFF2-40B4-BE49-F238E27FC236}">
                <a16:creationId xmlns:a16="http://schemas.microsoft.com/office/drawing/2014/main" id="{D43FD731-ADF4-BEA1-EC13-EDC8032000F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48248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16CC-220C-3DC2-76BB-2CDE0022152A}"/>
              </a:ext>
            </a:extLst>
          </p:cNvPr>
          <p:cNvSpPr>
            <a:spLocks noGrp="1"/>
          </p:cNvSpPr>
          <p:nvPr>
            <p:ph type="title"/>
          </p:nvPr>
        </p:nvSpPr>
        <p:spPr/>
        <p:txBody>
          <a:bodyPr/>
          <a:lstStyle/>
          <a:p>
            <a:r>
              <a:rPr lang="en-US" dirty="0"/>
              <a:t>cp (Copy)</a:t>
            </a:r>
            <a:endParaRPr lang="en-CA" dirty="0"/>
          </a:p>
        </p:txBody>
      </p:sp>
      <p:sp>
        <p:nvSpPr>
          <p:cNvPr id="3" name="Content Placeholder 2">
            <a:extLst>
              <a:ext uri="{FF2B5EF4-FFF2-40B4-BE49-F238E27FC236}">
                <a16:creationId xmlns:a16="http://schemas.microsoft.com/office/drawing/2014/main" id="{F37B03F2-A776-7021-1B5F-4F56EC8A85B1}"/>
              </a:ext>
            </a:extLst>
          </p:cNvPr>
          <p:cNvSpPr>
            <a:spLocks noGrp="1"/>
          </p:cNvSpPr>
          <p:nvPr>
            <p:ph idx="1"/>
          </p:nvPr>
        </p:nvSpPr>
        <p:spPr>
          <a:xfrm>
            <a:off x="331076" y="1709270"/>
            <a:ext cx="7370379" cy="4351338"/>
          </a:xfrm>
        </p:spPr>
        <p:txBody>
          <a:bodyPr>
            <a:normAutofit/>
          </a:bodyPr>
          <a:lstStyle/>
          <a:p>
            <a:r>
              <a:rPr lang="en-CA" sz="2000" dirty="0"/>
              <a:t>cp [options] source destination</a:t>
            </a:r>
          </a:p>
          <a:p>
            <a:r>
              <a:rPr lang="en-US" sz="2000" dirty="0"/>
              <a:t>copy files and directories from one location to another.</a:t>
            </a:r>
          </a:p>
          <a:p>
            <a:r>
              <a:rPr lang="en-US" sz="2000" dirty="0"/>
              <a:t>`-r`: copy directories and their contents.</a:t>
            </a:r>
          </a:p>
          <a:p>
            <a:endParaRPr lang="en-US" sz="2000" dirty="0"/>
          </a:p>
          <a:p>
            <a:r>
              <a:rPr lang="en-US" sz="2000" dirty="0"/>
              <a:t>rm (Remove)</a:t>
            </a:r>
          </a:p>
          <a:p>
            <a:r>
              <a:rPr lang="en-US" sz="2000" dirty="0"/>
              <a:t>remove (delete) files and directories.</a:t>
            </a:r>
          </a:p>
          <a:p>
            <a:r>
              <a:rPr lang="en-US" sz="2000" dirty="0"/>
              <a:t>`-r`: delete directories and their contents.</a:t>
            </a:r>
          </a:p>
          <a:p>
            <a:r>
              <a:rPr lang="en-US" sz="2000" dirty="0"/>
              <a:t>`-</a:t>
            </a:r>
            <a:r>
              <a:rPr lang="en-US" sz="2000" dirty="0" err="1"/>
              <a:t>i</a:t>
            </a:r>
            <a:r>
              <a:rPr lang="en-US" sz="2000" dirty="0"/>
              <a:t>`: Prompt for confirmation before each file is deleted.</a:t>
            </a:r>
          </a:p>
          <a:p>
            <a:endParaRPr lang="en-US" sz="2000" dirty="0"/>
          </a:p>
          <a:p>
            <a:endParaRPr lang="en-CA" sz="2000" dirty="0"/>
          </a:p>
          <a:p>
            <a:endParaRPr lang="en-CA" sz="2000" dirty="0"/>
          </a:p>
        </p:txBody>
      </p:sp>
      <p:pic>
        <p:nvPicPr>
          <p:cNvPr id="5" name="Picture 4">
            <a:extLst>
              <a:ext uri="{FF2B5EF4-FFF2-40B4-BE49-F238E27FC236}">
                <a16:creationId xmlns:a16="http://schemas.microsoft.com/office/drawing/2014/main" id="{618F0F6B-4D69-EE9F-A7E4-00042ABAF29F}"/>
              </a:ext>
            </a:extLst>
          </p:cNvPr>
          <p:cNvPicPr>
            <a:picLocks noChangeAspect="1"/>
          </p:cNvPicPr>
          <p:nvPr/>
        </p:nvPicPr>
        <p:blipFill>
          <a:blip r:embed="rId2"/>
          <a:srcRect r="34887"/>
          <a:stretch/>
        </p:blipFill>
        <p:spPr>
          <a:xfrm>
            <a:off x="7441319" y="2507387"/>
            <a:ext cx="4540476" cy="4143953"/>
          </a:xfrm>
          <a:prstGeom prst="rect">
            <a:avLst/>
          </a:prstGeom>
        </p:spPr>
      </p:pic>
      <p:sp>
        <p:nvSpPr>
          <p:cNvPr id="4" name="Rectangle: Rounded Corners 3">
            <a:extLst>
              <a:ext uri="{FF2B5EF4-FFF2-40B4-BE49-F238E27FC236}">
                <a16:creationId xmlns:a16="http://schemas.microsoft.com/office/drawing/2014/main" id="{824924E2-F445-770E-9388-5A080E72ED40}"/>
              </a:ext>
            </a:extLst>
          </p:cNvPr>
          <p:cNvSpPr/>
          <p:nvPr/>
        </p:nvSpPr>
        <p:spPr>
          <a:xfrm>
            <a:off x="8659211" y="4729657"/>
            <a:ext cx="1357148" cy="210205"/>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2969114C-533B-D171-5994-5F55632D6463}"/>
              </a:ext>
            </a:extLst>
          </p:cNvPr>
          <p:cNvSpPr/>
          <p:nvPr/>
        </p:nvSpPr>
        <p:spPr>
          <a:xfrm>
            <a:off x="8659211" y="5914215"/>
            <a:ext cx="1357148" cy="210205"/>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0196ED11-904F-5D7D-BFF9-DE8F90C18DB7}"/>
              </a:ext>
            </a:extLst>
          </p:cNvPr>
          <p:cNvSpPr/>
          <p:nvPr/>
        </p:nvSpPr>
        <p:spPr>
          <a:xfrm>
            <a:off x="8659211" y="6249690"/>
            <a:ext cx="1357148" cy="210205"/>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F5436EAE-DE9E-9D4F-D4AF-BA751021EC1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937714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ED26FA-DEEB-4EA5-10F3-81ACA10F5CDD}"/>
              </a:ext>
            </a:extLst>
          </p:cNvPr>
          <p:cNvPicPr>
            <a:picLocks noChangeAspect="1"/>
          </p:cNvPicPr>
          <p:nvPr/>
        </p:nvPicPr>
        <p:blipFill>
          <a:blip r:embed="rId2"/>
          <a:stretch>
            <a:fillRect/>
          </a:stretch>
        </p:blipFill>
        <p:spPr>
          <a:xfrm>
            <a:off x="1944551" y="455275"/>
            <a:ext cx="8282015" cy="6203038"/>
          </a:xfrm>
          <a:prstGeom prst="rect">
            <a:avLst/>
          </a:prstGeom>
        </p:spPr>
      </p:pic>
      <p:sp>
        <p:nvSpPr>
          <p:cNvPr id="4" name="Rectangle: Rounded Corners 3">
            <a:extLst>
              <a:ext uri="{FF2B5EF4-FFF2-40B4-BE49-F238E27FC236}">
                <a16:creationId xmlns:a16="http://schemas.microsoft.com/office/drawing/2014/main" id="{46F50E3A-C108-5018-2A00-BC279B424D68}"/>
              </a:ext>
            </a:extLst>
          </p:cNvPr>
          <p:cNvSpPr/>
          <p:nvPr/>
        </p:nvSpPr>
        <p:spPr>
          <a:xfrm>
            <a:off x="3352798" y="464735"/>
            <a:ext cx="1609658" cy="240242"/>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6CE0AE7B-9589-6C5F-62D6-B728F01CFC5F}"/>
              </a:ext>
            </a:extLst>
          </p:cNvPr>
          <p:cNvSpPr/>
          <p:nvPr/>
        </p:nvSpPr>
        <p:spPr>
          <a:xfrm>
            <a:off x="3373818" y="1095020"/>
            <a:ext cx="1609658" cy="240242"/>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B4620F99-C828-C17B-4652-4EA3F3CA927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70476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27DE-FECD-0403-E64B-2D6657F041B0}"/>
              </a:ext>
            </a:extLst>
          </p:cNvPr>
          <p:cNvSpPr>
            <a:spLocks noGrp="1"/>
          </p:cNvSpPr>
          <p:nvPr>
            <p:ph type="title"/>
          </p:nvPr>
        </p:nvSpPr>
        <p:spPr/>
        <p:txBody>
          <a:bodyPr/>
          <a:lstStyle/>
          <a:p>
            <a:r>
              <a:rPr lang="en-US" dirty="0"/>
              <a:t>cat VS more VS less</a:t>
            </a:r>
            <a:endParaRPr lang="en-CA" dirty="0"/>
          </a:p>
        </p:txBody>
      </p:sp>
      <p:sp>
        <p:nvSpPr>
          <p:cNvPr id="3" name="Content Placeholder 2">
            <a:extLst>
              <a:ext uri="{FF2B5EF4-FFF2-40B4-BE49-F238E27FC236}">
                <a16:creationId xmlns:a16="http://schemas.microsoft.com/office/drawing/2014/main" id="{F9B82E1B-8096-5B81-12B2-A0623F783E86}"/>
              </a:ext>
            </a:extLst>
          </p:cNvPr>
          <p:cNvSpPr>
            <a:spLocks noGrp="1"/>
          </p:cNvSpPr>
          <p:nvPr>
            <p:ph idx="1"/>
          </p:nvPr>
        </p:nvSpPr>
        <p:spPr>
          <a:xfrm>
            <a:off x="838200" y="1825625"/>
            <a:ext cx="4719320" cy="4351338"/>
          </a:xfrm>
        </p:spPr>
        <p:txBody>
          <a:bodyPr>
            <a:normAutofit/>
          </a:bodyPr>
          <a:lstStyle/>
          <a:p>
            <a:r>
              <a:rPr lang="en-US" sz="2400" b="1" dirty="0">
                <a:solidFill>
                  <a:srgbClr val="FF0000"/>
                </a:solidFill>
              </a:rPr>
              <a:t>Cat</a:t>
            </a:r>
            <a:r>
              <a:rPr lang="en-US" sz="2400" dirty="0"/>
              <a:t>: is used to display the entire content of a file(s) to the standard output (usually the terminal).</a:t>
            </a:r>
          </a:p>
          <a:p>
            <a:endParaRPr lang="en-US" sz="2000" dirty="0"/>
          </a:p>
          <a:p>
            <a:r>
              <a:rPr lang="en-US" sz="2000" dirty="0"/>
              <a:t>Displays the entire content of a file at once.</a:t>
            </a:r>
          </a:p>
          <a:p>
            <a:r>
              <a:rPr lang="en-US" sz="2000" dirty="0"/>
              <a:t>Useful for viewing small files.</a:t>
            </a:r>
          </a:p>
          <a:p>
            <a:r>
              <a:rPr lang="en-US" sz="2000" dirty="0"/>
              <a:t>Can concatenate multiple files and display them together.</a:t>
            </a:r>
            <a:endParaRPr lang="en-CA" sz="2000" dirty="0"/>
          </a:p>
        </p:txBody>
      </p:sp>
      <p:pic>
        <p:nvPicPr>
          <p:cNvPr id="5" name="Picture 4" descr="A screenshot of a computer&#10;&#10;Description automatically generated">
            <a:extLst>
              <a:ext uri="{FF2B5EF4-FFF2-40B4-BE49-F238E27FC236}">
                <a16:creationId xmlns:a16="http://schemas.microsoft.com/office/drawing/2014/main" id="{0E7D68F6-9A9A-B919-3F0B-A060DAB56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076904"/>
            <a:ext cx="6324772" cy="5543830"/>
          </a:xfrm>
          <a:prstGeom prst="rect">
            <a:avLst/>
          </a:prstGeom>
        </p:spPr>
      </p:pic>
      <p:sp>
        <p:nvSpPr>
          <p:cNvPr id="4" name="Footer Placeholder 3">
            <a:extLst>
              <a:ext uri="{FF2B5EF4-FFF2-40B4-BE49-F238E27FC236}">
                <a16:creationId xmlns:a16="http://schemas.microsoft.com/office/drawing/2014/main" id="{6E8154E0-340B-C7BA-032D-8BF8FAB860B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409581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FD14-B7C0-522F-A6C9-CCEE37E0C06F}"/>
              </a:ext>
            </a:extLst>
          </p:cNvPr>
          <p:cNvSpPr>
            <a:spLocks noGrp="1"/>
          </p:cNvSpPr>
          <p:nvPr>
            <p:ph type="title"/>
          </p:nvPr>
        </p:nvSpPr>
        <p:spPr/>
        <p:txBody>
          <a:bodyPr/>
          <a:lstStyle/>
          <a:p>
            <a:r>
              <a:rPr lang="en-US" b="1" dirty="0">
                <a:solidFill>
                  <a:srgbClr val="FF0000"/>
                </a:solidFill>
              </a:rPr>
              <a:t>more</a:t>
            </a:r>
            <a:endParaRPr lang="en-CA" b="1" dirty="0">
              <a:solidFill>
                <a:srgbClr val="FF0000"/>
              </a:solidFill>
            </a:endParaRPr>
          </a:p>
        </p:txBody>
      </p:sp>
      <p:sp>
        <p:nvSpPr>
          <p:cNvPr id="3" name="Content Placeholder 2">
            <a:extLst>
              <a:ext uri="{FF2B5EF4-FFF2-40B4-BE49-F238E27FC236}">
                <a16:creationId xmlns:a16="http://schemas.microsoft.com/office/drawing/2014/main" id="{DDB4AE06-CBC2-3ADB-E355-7ABA90264657}"/>
              </a:ext>
            </a:extLst>
          </p:cNvPr>
          <p:cNvSpPr>
            <a:spLocks noGrp="1"/>
          </p:cNvSpPr>
          <p:nvPr>
            <p:ph idx="1"/>
          </p:nvPr>
        </p:nvSpPr>
        <p:spPr>
          <a:xfrm>
            <a:off x="838200" y="1825625"/>
            <a:ext cx="4485640" cy="4351338"/>
          </a:xfrm>
        </p:spPr>
        <p:txBody>
          <a:bodyPr>
            <a:normAutofit/>
          </a:bodyPr>
          <a:lstStyle/>
          <a:p>
            <a:r>
              <a:rPr lang="en-US" sz="2400" dirty="0"/>
              <a:t>is a simple pager that allows you to view the content of a file one screen at a time.</a:t>
            </a:r>
          </a:p>
          <a:p>
            <a:endParaRPr lang="en-US" sz="2000" dirty="0"/>
          </a:p>
          <a:p>
            <a:r>
              <a:rPr lang="en-US" sz="2000" dirty="0"/>
              <a:t>Displays content page by page.</a:t>
            </a:r>
          </a:p>
          <a:p>
            <a:r>
              <a:rPr lang="en-US" sz="2000" dirty="0"/>
              <a:t>Allows forward navigation by pressing the space bar (one screen) or Enter (one line).</a:t>
            </a:r>
          </a:p>
          <a:p>
            <a:r>
              <a:rPr lang="en-US" sz="2000" dirty="0"/>
              <a:t>Cannot scroll backward.</a:t>
            </a:r>
            <a:endParaRPr lang="en-CA" sz="2000" dirty="0"/>
          </a:p>
        </p:txBody>
      </p:sp>
      <p:pic>
        <p:nvPicPr>
          <p:cNvPr id="5" name="Picture 4">
            <a:extLst>
              <a:ext uri="{FF2B5EF4-FFF2-40B4-BE49-F238E27FC236}">
                <a16:creationId xmlns:a16="http://schemas.microsoft.com/office/drawing/2014/main" id="{17299FE6-0110-9183-BB09-46D7B9AFA3F2}"/>
              </a:ext>
            </a:extLst>
          </p:cNvPr>
          <p:cNvPicPr>
            <a:picLocks noChangeAspect="1"/>
          </p:cNvPicPr>
          <p:nvPr/>
        </p:nvPicPr>
        <p:blipFill>
          <a:blip r:embed="rId2"/>
          <a:stretch>
            <a:fillRect/>
          </a:stretch>
        </p:blipFill>
        <p:spPr>
          <a:xfrm>
            <a:off x="5499111" y="965200"/>
            <a:ext cx="6371753" cy="5563460"/>
          </a:xfrm>
          <a:prstGeom prst="rect">
            <a:avLst/>
          </a:prstGeom>
        </p:spPr>
      </p:pic>
      <p:sp>
        <p:nvSpPr>
          <p:cNvPr id="4" name="Footer Placeholder 3">
            <a:extLst>
              <a:ext uri="{FF2B5EF4-FFF2-40B4-BE49-F238E27FC236}">
                <a16:creationId xmlns:a16="http://schemas.microsoft.com/office/drawing/2014/main" id="{CB61E496-BA34-4784-A3D4-17016CEC94D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772228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A875-C417-487F-68E1-98A195401FDE}"/>
              </a:ext>
            </a:extLst>
          </p:cNvPr>
          <p:cNvSpPr>
            <a:spLocks noGrp="1"/>
          </p:cNvSpPr>
          <p:nvPr>
            <p:ph type="title"/>
          </p:nvPr>
        </p:nvSpPr>
        <p:spPr>
          <a:xfrm>
            <a:off x="838199" y="3462255"/>
            <a:ext cx="10515600" cy="1325563"/>
          </a:xfrm>
        </p:spPr>
        <p:txBody>
          <a:bodyPr/>
          <a:lstStyle/>
          <a:p>
            <a:r>
              <a:rPr lang="en-US" dirty="0"/>
              <a:t>hostname</a:t>
            </a:r>
            <a:endParaRPr lang="en-CA" dirty="0"/>
          </a:p>
        </p:txBody>
      </p:sp>
      <p:sp>
        <p:nvSpPr>
          <p:cNvPr id="3" name="Content Placeholder 2">
            <a:extLst>
              <a:ext uri="{FF2B5EF4-FFF2-40B4-BE49-F238E27FC236}">
                <a16:creationId xmlns:a16="http://schemas.microsoft.com/office/drawing/2014/main" id="{35F7F37F-5377-59A0-26D3-51B875BB2A24}"/>
              </a:ext>
            </a:extLst>
          </p:cNvPr>
          <p:cNvSpPr>
            <a:spLocks noGrp="1"/>
          </p:cNvSpPr>
          <p:nvPr>
            <p:ph idx="1"/>
          </p:nvPr>
        </p:nvSpPr>
        <p:spPr>
          <a:xfrm>
            <a:off x="442453" y="1669872"/>
            <a:ext cx="5860024" cy="1595131"/>
          </a:xfrm>
        </p:spPr>
        <p:txBody>
          <a:bodyPr>
            <a:normAutofit/>
          </a:bodyPr>
          <a:lstStyle/>
          <a:p>
            <a:r>
              <a:rPr lang="en-US" sz="2400" dirty="0"/>
              <a:t>This command displays the </a:t>
            </a:r>
            <a:r>
              <a:rPr lang="en-US" sz="2400" b="1" dirty="0">
                <a:solidFill>
                  <a:srgbClr val="FFFF00"/>
                </a:solidFill>
              </a:rPr>
              <a:t>username of the current user</a:t>
            </a:r>
            <a:r>
              <a:rPr lang="en-US" sz="2400" dirty="0"/>
              <a:t> who is logged into the system.</a:t>
            </a:r>
            <a:endParaRPr lang="en-CA" sz="2400" dirty="0"/>
          </a:p>
        </p:txBody>
      </p:sp>
      <p:pic>
        <p:nvPicPr>
          <p:cNvPr id="8" name="Picture 7">
            <a:extLst>
              <a:ext uri="{FF2B5EF4-FFF2-40B4-BE49-F238E27FC236}">
                <a16:creationId xmlns:a16="http://schemas.microsoft.com/office/drawing/2014/main" id="{CC82301A-435F-28C9-35DB-D5C2D46A8C5F}"/>
              </a:ext>
            </a:extLst>
          </p:cNvPr>
          <p:cNvPicPr>
            <a:picLocks noChangeAspect="1"/>
          </p:cNvPicPr>
          <p:nvPr/>
        </p:nvPicPr>
        <p:blipFill>
          <a:blip r:embed="rId2"/>
          <a:stretch>
            <a:fillRect/>
          </a:stretch>
        </p:blipFill>
        <p:spPr>
          <a:xfrm>
            <a:off x="6524181" y="1545345"/>
            <a:ext cx="5452289" cy="1947247"/>
          </a:xfrm>
          <a:prstGeom prst="rect">
            <a:avLst/>
          </a:prstGeom>
        </p:spPr>
      </p:pic>
      <p:sp>
        <p:nvSpPr>
          <p:cNvPr id="9" name="Title 1">
            <a:extLst>
              <a:ext uri="{FF2B5EF4-FFF2-40B4-BE49-F238E27FC236}">
                <a16:creationId xmlns:a16="http://schemas.microsoft.com/office/drawing/2014/main" id="{18165908-FD72-D651-9AF5-9003B3634820}"/>
              </a:ext>
            </a:extLst>
          </p:cNvPr>
          <p:cNvSpPr txBox="1">
            <a:spLocks/>
          </p:cNvSpPr>
          <p:nvPr/>
        </p:nvSpPr>
        <p:spPr>
          <a:xfrm>
            <a:off x="838199" y="3190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whoami</a:t>
            </a:r>
            <a:endParaRPr lang="en-CA" dirty="0"/>
          </a:p>
        </p:txBody>
      </p:sp>
      <p:sp>
        <p:nvSpPr>
          <p:cNvPr id="10" name="Content Placeholder 2">
            <a:extLst>
              <a:ext uri="{FF2B5EF4-FFF2-40B4-BE49-F238E27FC236}">
                <a16:creationId xmlns:a16="http://schemas.microsoft.com/office/drawing/2014/main" id="{8378DBE7-5F92-4B1E-0E1D-3350D20CA933}"/>
              </a:ext>
            </a:extLst>
          </p:cNvPr>
          <p:cNvSpPr txBox="1">
            <a:spLocks/>
          </p:cNvSpPr>
          <p:nvPr/>
        </p:nvSpPr>
        <p:spPr>
          <a:xfrm>
            <a:off x="526864" y="4757481"/>
            <a:ext cx="11138271" cy="18596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 - This command displays the name of the </a:t>
            </a:r>
            <a:r>
              <a:rPr lang="en-US" sz="2400" b="1" dirty="0">
                <a:solidFill>
                  <a:srgbClr val="FFFF00"/>
                </a:solidFill>
              </a:rPr>
              <a:t>current machine or system</a:t>
            </a:r>
            <a:r>
              <a:rPr lang="en-US" sz="2400" dirty="0"/>
              <a:t> you're working on.</a:t>
            </a:r>
          </a:p>
          <a:p>
            <a:r>
              <a:rPr lang="en-US" sz="2400" dirty="0"/>
              <a:t>   - The hostname is typically </a:t>
            </a:r>
            <a:r>
              <a:rPr lang="en-US" sz="2400" b="1" dirty="0">
                <a:solidFill>
                  <a:srgbClr val="FFFF00"/>
                </a:solidFill>
              </a:rPr>
              <a:t>set during the installation</a:t>
            </a:r>
            <a:r>
              <a:rPr lang="en-US" sz="2400" dirty="0"/>
              <a:t> of the operating system and is used to identify the machine on a network.</a:t>
            </a:r>
          </a:p>
          <a:p>
            <a:r>
              <a:rPr lang="en-US" sz="2400" dirty="0"/>
              <a:t>   - You can also set a new hostname using this command</a:t>
            </a:r>
            <a:endParaRPr lang="en-CA" sz="2400" dirty="0"/>
          </a:p>
        </p:txBody>
      </p:sp>
      <p:pic>
        <p:nvPicPr>
          <p:cNvPr id="5" name="Picture 4">
            <a:extLst>
              <a:ext uri="{FF2B5EF4-FFF2-40B4-BE49-F238E27FC236}">
                <a16:creationId xmlns:a16="http://schemas.microsoft.com/office/drawing/2014/main" id="{0F722C9C-DC78-F473-B481-B80D202C7861}"/>
              </a:ext>
            </a:extLst>
          </p:cNvPr>
          <p:cNvPicPr>
            <a:picLocks noChangeAspect="1"/>
          </p:cNvPicPr>
          <p:nvPr/>
        </p:nvPicPr>
        <p:blipFill>
          <a:blip r:embed="rId3"/>
          <a:stretch>
            <a:fillRect/>
          </a:stretch>
        </p:blipFill>
        <p:spPr>
          <a:xfrm>
            <a:off x="6524181" y="3669178"/>
            <a:ext cx="5452289" cy="872366"/>
          </a:xfrm>
          <a:prstGeom prst="rect">
            <a:avLst/>
          </a:prstGeom>
        </p:spPr>
      </p:pic>
      <p:sp>
        <p:nvSpPr>
          <p:cNvPr id="4" name="Footer Placeholder 3">
            <a:extLst>
              <a:ext uri="{FF2B5EF4-FFF2-40B4-BE49-F238E27FC236}">
                <a16:creationId xmlns:a16="http://schemas.microsoft.com/office/drawing/2014/main" id="{09DBA564-2A46-1261-174E-69C5E20DCD5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304787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8EE4-FDC9-0FB1-A17C-58031A3C72E9}"/>
              </a:ext>
            </a:extLst>
          </p:cNvPr>
          <p:cNvSpPr>
            <a:spLocks noGrp="1"/>
          </p:cNvSpPr>
          <p:nvPr>
            <p:ph type="title"/>
          </p:nvPr>
        </p:nvSpPr>
        <p:spPr/>
        <p:txBody>
          <a:bodyPr/>
          <a:lstStyle/>
          <a:p>
            <a:r>
              <a:rPr lang="en-US" b="1" dirty="0">
                <a:solidFill>
                  <a:srgbClr val="FF0000"/>
                </a:solidFill>
              </a:rPr>
              <a:t>less</a:t>
            </a:r>
            <a:endParaRPr lang="en-CA" b="1" dirty="0">
              <a:solidFill>
                <a:srgbClr val="FF0000"/>
              </a:solidFill>
            </a:endParaRPr>
          </a:p>
        </p:txBody>
      </p:sp>
      <p:sp>
        <p:nvSpPr>
          <p:cNvPr id="3" name="Content Placeholder 2">
            <a:extLst>
              <a:ext uri="{FF2B5EF4-FFF2-40B4-BE49-F238E27FC236}">
                <a16:creationId xmlns:a16="http://schemas.microsoft.com/office/drawing/2014/main" id="{B7F9BCF6-EE5E-6620-AF4C-0FAB585A0E08}"/>
              </a:ext>
            </a:extLst>
          </p:cNvPr>
          <p:cNvSpPr>
            <a:spLocks noGrp="1"/>
          </p:cNvSpPr>
          <p:nvPr>
            <p:ph idx="1"/>
          </p:nvPr>
        </p:nvSpPr>
        <p:spPr>
          <a:xfrm>
            <a:off x="518160" y="1825624"/>
            <a:ext cx="4927600" cy="4788536"/>
          </a:xfrm>
        </p:spPr>
        <p:txBody>
          <a:bodyPr>
            <a:normAutofit fontScale="92500" lnSpcReduction="10000"/>
          </a:bodyPr>
          <a:lstStyle/>
          <a:p>
            <a:r>
              <a:rPr lang="en-US" sz="2600" dirty="0"/>
              <a:t>is a more advanced pager that allows you to view the content of a file with more control.</a:t>
            </a:r>
          </a:p>
          <a:p>
            <a:endParaRPr lang="en-US" sz="2200" dirty="0"/>
          </a:p>
          <a:p>
            <a:r>
              <a:rPr lang="en-US" sz="2200" dirty="0"/>
              <a:t>Displays content one page at a time.</a:t>
            </a:r>
          </a:p>
          <a:p>
            <a:r>
              <a:rPr lang="en-US" sz="2200" dirty="0"/>
              <a:t>Allows both forward and backward navigation (using arrow keys).</a:t>
            </a:r>
          </a:p>
          <a:p>
            <a:r>
              <a:rPr lang="en-US" sz="2200" dirty="0"/>
              <a:t>Search within the file (using `/` followed by the search term).</a:t>
            </a:r>
          </a:p>
          <a:p>
            <a:r>
              <a:rPr lang="en-US" sz="2200" dirty="0"/>
              <a:t>Can scroll through content with page up/page down or arrow keys.</a:t>
            </a:r>
          </a:p>
          <a:p>
            <a:r>
              <a:rPr lang="en-US" sz="2200" dirty="0"/>
              <a:t>Efficient for viewing large files.</a:t>
            </a:r>
          </a:p>
          <a:p>
            <a:r>
              <a:rPr lang="en-US" sz="2200" dirty="0"/>
              <a:t>Doesn't load the entire file into memory, so it is faster for large files.</a:t>
            </a:r>
            <a:endParaRPr lang="en-CA" sz="2200" dirty="0"/>
          </a:p>
        </p:txBody>
      </p:sp>
      <p:pic>
        <p:nvPicPr>
          <p:cNvPr id="5" name="Picture 4">
            <a:extLst>
              <a:ext uri="{FF2B5EF4-FFF2-40B4-BE49-F238E27FC236}">
                <a16:creationId xmlns:a16="http://schemas.microsoft.com/office/drawing/2014/main" id="{D5318795-036A-D1F2-7A3C-E693A452926C}"/>
              </a:ext>
            </a:extLst>
          </p:cNvPr>
          <p:cNvPicPr>
            <a:picLocks noChangeAspect="1"/>
          </p:cNvPicPr>
          <p:nvPr/>
        </p:nvPicPr>
        <p:blipFill>
          <a:blip r:embed="rId2"/>
          <a:stretch>
            <a:fillRect/>
          </a:stretch>
        </p:blipFill>
        <p:spPr>
          <a:xfrm>
            <a:off x="5557520" y="872555"/>
            <a:ext cx="6410815" cy="5620321"/>
          </a:xfrm>
          <a:prstGeom prst="rect">
            <a:avLst/>
          </a:prstGeom>
        </p:spPr>
      </p:pic>
      <p:sp>
        <p:nvSpPr>
          <p:cNvPr id="4" name="Footer Placeholder 3">
            <a:extLst>
              <a:ext uri="{FF2B5EF4-FFF2-40B4-BE49-F238E27FC236}">
                <a16:creationId xmlns:a16="http://schemas.microsoft.com/office/drawing/2014/main" id="{535C195B-9939-8353-4D17-744C5AB9D45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625050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EB4E-E846-AE8E-4A1E-DB03608881BC}"/>
              </a:ext>
            </a:extLst>
          </p:cNvPr>
          <p:cNvSpPr>
            <a:spLocks noGrp="1"/>
          </p:cNvSpPr>
          <p:nvPr>
            <p:ph type="title"/>
          </p:nvPr>
        </p:nvSpPr>
        <p:spPr/>
        <p:txBody>
          <a:bodyPr/>
          <a:lstStyle/>
          <a:p>
            <a:r>
              <a:rPr lang="en-US" dirty="0"/>
              <a:t>Grep</a:t>
            </a:r>
            <a:endParaRPr lang="en-CA" dirty="0"/>
          </a:p>
        </p:txBody>
      </p:sp>
      <p:sp>
        <p:nvSpPr>
          <p:cNvPr id="3" name="Content Placeholder 2">
            <a:extLst>
              <a:ext uri="{FF2B5EF4-FFF2-40B4-BE49-F238E27FC236}">
                <a16:creationId xmlns:a16="http://schemas.microsoft.com/office/drawing/2014/main" id="{28548D87-049B-7C51-0773-E13CBAC72907}"/>
              </a:ext>
            </a:extLst>
          </p:cNvPr>
          <p:cNvSpPr>
            <a:spLocks noGrp="1"/>
          </p:cNvSpPr>
          <p:nvPr>
            <p:ph idx="1"/>
          </p:nvPr>
        </p:nvSpPr>
        <p:spPr>
          <a:xfrm>
            <a:off x="483476" y="1825625"/>
            <a:ext cx="6243145" cy="4351338"/>
          </a:xfrm>
        </p:spPr>
        <p:txBody>
          <a:bodyPr>
            <a:normAutofit/>
          </a:bodyPr>
          <a:lstStyle/>
          <a:p>
            <a:r>
              <a:rPr lang="en-US" sz="2400" dirty="0"/>
              <a:t>search for patterns within files or input.</a:t>
            </a:r>
          </a:p>
          <a:p>
            <a:r>
              <a:rPr lang="en-US" sz="2000" dirty="0"/>
              <a:t>`-</a:t>
            </a:r>
            <a:r>
              <a:rPr lang="en-US" sz="2000" dirty="0" err="1"/>
              <a:t>i</a:t>
            </a:r>
            <a:r>
              <a:rPr lang="en-US" sz="2000" dirty="0"/>
              <a:t>`: Ignore case distinctions (case-insensitive search)</a:t>
            </a:r>
          </a:p>
          <a:p>
            <a:r>
              <a:rPr lang="en-US" sz="2000" dirty="0"/>
              <a:t>`-r`, `-R`: Recursively search directories for the pattern.</a:t>
            </a:r>
          </a:p>
          <a:p>
            <a:r>
              <a:rPr lang="en-US" sz="2000" dirty="0"/>
              <a:t>`\b`: specify a word boundary</a:t>
            </a:r>
          </a:p>
          <a:p>
            <a:r>
              <a:rPr lang="en-US" sz="2000" dirty="0"/>
              <a:t>`\|`: alternation, multiple patterns to match. "OR" operator.</a:t>
            </a:r>
            <a:endParaRPr lang="en-CA" sz="2000" dirty="0"/>
          </a:p>
        </p:txBody>
      </p:sp>
      <p:pic>
        <p:nvPicPr>
          <p:cNvPr id="5" name="Picture 4">
            <a:extLst>
              <a:ext uri="{FF2B5EF4-FFF2-40B4-BE49-F238E27FC236}">
                <a16:creationId xmlns:a16="http://schemas.microsoft.com/office/drawing/2014/main" id="{DAE010CF-6684-7E80-D54B-A34AB62FA67A}"/>
              </a:ext>
            </a:extLst>
          </p:cNvPr>
          <p:cNvPicPr>
            <a:picLocks noChangeAspect="1"/>
          </p:cNvPicPr>
          <p:nvPr/>
        </p:nvPicPr>
        <p:blipFill>
          <a:blip r:embed="rId2"/>
          <a:srcRect t="7978" r="29246"/>
          <a:stretch/>
        </p:blipFill>
        <p:spPr>
          <a:xfrm>
            <a:off x="6726621" y="1221668"/>
            <a:ext cx="5087008" cy="3947891"/>
          </a:xfrm>
          <a:prstGeom prst="rect">
            <a:avLst/>
          </a:prstGeom>
        </p:spPr>
      </p:pic>
      <p:sp>
        <p:nvSpPr>
          <p:cNvPr id="4" name="Rectangle: Rounded Corners 3">
            <a:extLst>
              <a:ext uri="{FF2B5EF4-FFF2-40B4-BE49-F238E27FC236}">
                <a16:creationId xmlns:a16="http://schemas.microsoft.com/office/drawing/2014/main" id="{5276CD94-F34F-48BA-AF65-67E9277AF1CE}"/>
              </a:ext>
            </a:extLst>
          </p:cNvPr>
          <p:cNvSpPr/>
          <p:nvPr/>
        </p:nvSpPr>
        <p:spPr>
          <a:xfrm>
            <a:off x="7945816" y="2463366"/>
            <a:ext cx="2375341" cy="21449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5D45E17B-C3A4-5D08-286B-CD8D2D9A683A}"/>
              </a:ext>
            </a:extLst>
          </p:cNvPr>
          <p:cNvSpPr/>
          <p:nvPr/>
        </p:nvSpPr>
        <p:spPr>
          <a:xfrm>
            <a:off x="9270125" y="3179319"/>
            <a:ext cx="1355834" cy="21449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30822221-6D39-E165-D050-41EB4ED2D31B}"/>
              </a:ext>
            </a:extLst>
          </p:cNvPr>
          <p:cNvSpPr/>
          <p:nvPr/>
        </p:nvSpPr>
        <p:spPr>
          <a:xfrm>
            <a:off x="9270125" y="4056681"/>
            <a:ext cx="2543504" cy="21449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E9766840-4D98-D3D0-321A-B61CDAEF184E}"/>
              </a:ext>
            </a:extLst>
          </p:cNvPr>
          <p:cNvSpPr/>
          <p:nvPr/>
        </p:nvSpPr>
        <p:spPr>
          <a:xfrm>
            <a:off x="9270124" y="4422894"/>
            <a:ext cx="1450427" cy="21449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pic>
        <p:nvPicPr>
          <p:cNvPr id="9" name="Picture 8">
            <a:extLst>
              <a:ext uri="{FF2B5EF4-FFF2-40B4-BE49-F238E27FC236}">
                <a16:creationId xmlns:a16="http://schemas.microsoft.com/office/drawing/2014/main" id="{BB23B5D7-A15A-DF03-1AB8-A42B30E88E47}"/>
              </a:ext>
            </a:extLst>
          </p:cNvPr>
          <p:cNvPicPr>
            <a:picLocks noChangeAspect="1"/>
          </p:cNvPicPr>
          <p:nvPr/>
        </p:nvPicPr>
        <p:blipFill>
          <a:blip r:embed="rId3"/>
          <a:srcRect t="9099"/>
          <a:stretch/>
        </p:blipFill>
        <p:spPr>
          <a:xfrm>
            <a:off x="4561097" y="5464032"/>
            <a:ext cx="7252532" cy="1028843"/>
          </a:xfrm>
          <a:prstGeom prst="rect">
            <a:avLst/>
          </a:prstGeom>
        </p:spPr>
      </p:pic>
      <p:sp>
        <p:nvSpPr>
          <p:cNvPr id="10" name="Rectangle: Rounded Corners 9">
            <a:extLst>
              <a:ext uri="{FF2B5EF4-FFF2-40B4-BE49-F238E27FC236}">
                <a16:creationId xmlns:a16="http://schemas.microsoft.com/office/drawing/2014/main" id="{39B1DB54-F3DB-9DF6-4BE8-4BD418EE368C}"/>
              </a:ext>
            </a:extLst>
          </p:cNvPr>
          <p:cNvSpPr/>
          <p:nvPr/>
        </p:nvSpPr>
        <p:spPr>
          <a:xfrm>
            <a:off x="5922579" y="5636331"/>
            <a:ext cx="4177861" cy="209143"/>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1" name="Footer Placeholder 10">
            <a:extLst>
              <a:ext uri="{FF2B5EF4-FFF2-40B4-BE49-F238E27FC236}">
                <a16:creationId xmlns:a16="http://schemas.microsoft.com/office/drawing/2014/main" id="{CDC5FCDD-4B09-AB41-89C4-CE39D179948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366395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98B1-C108-1F6C-72FC-2DDD05A973C4}"/>
              </a:ext>
            </a:extLst>
          </p:cNvPr>
          <p:cNvSpPr>
            <a:spLocks noGrp="1"/>
          </p:cNvSpPr>
          <p:nvPr>
            <p:ph type="title"/>
          </p:nvPr>
        </p:nvSpPr>
        <p:spPr/>
        <p:txBody>
          <a:bodyPr/>
          <a:lstStyle/>
          <a:p>
            <a:r>
              <a:rPr lang="en-US" dirty="0"/>
              <a:t>Grep -</a:t>
            </a:r>
            <a:r>
              <a:rPr lang="en-US" dirty="0" err="1"/>
              <a:t>i</a:t>
            </a:r>
            <a:r>
              <a:rPr lang="en-US" dirty="0"/>
              <a:t> -r</a:t>
            </a:r>
            <a:endParaRPr lang="en-CA" dirty="0"/>
          </a:p>
        </p:txBody>
      </p:sp>
      <p:pic>
        <p:nvPicPr>
          <p:cNvPr id="5" name="Picture 4">
            <a:extLst>
              <a:ext uri="{FF2B5EF4-FFF2-40B4-BE49-F238E27FC236}">
                <a16:creationId xmlns:a16="http://schemas.microsoft.com/office/drawing/2014/main" id="{A5D197C9-6933-4329-033A-F7AE5C6254FF}"/>
              </a:ext>
            </a:extLst>
          </p:cNvPr>
          <p:cNvPicPr>
            <a:picLocks noChangeAspect="1"/>
          </p:cNvPicPr>
          <p:nvPr/>
        </p:nvPicPr>
        <p:blipFill>
          <a:blip r:embed="rId2"/>
          <a:stretch>
            <a:fillRect/>
          </a:stretch>
        </p:blipFill>
        <p:spPr>
          <a:xfrm>
            <a:off x="1770994" y="1996751"/>
            <a:ext cx="8650012" cy="4576643"/>
          </a:xfrm>
          <a:prstGeom prst="rect">
            <a:avLst/>
          </a:prstGeom>
        </p:spPr>
      </p:pic>
      <p:sp>
        <p:nvSpPr>
          <p:cNvPr id="4" name="Rectangle: Rounded Corners 3">
            <a:extLst>
              <a:ext uri="{FF2B5EF4-FFF2-40B4-BE49-F238E27FC236}">
                <a16:creationId xmlns:a16="http://schemas.microsoft.com/office/drawing/2014/main" id="{9AE1A284-73C5-D57B-951D-DAE1905F53BA}"/>
              </a:ext>
            </a:extLst>
          </p:cNvPr>
          <p:cNvSpPr/>
          <p:nvPr/>
        </p:nvSpPr>
        <p:spPr>
          <a:xfrm>
            <a:off x="3704897" y="5415614"/>
            <a:ext cx="4177862" cy="312524"/>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DC87930D-431C-D63E-E42E-9C80032E3C4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073353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B458-F83D-3B63-9BD7-FC0C98007969}"/>
              </a:ext>
            </a:extLst>
          </p:cNvPr>
          <p:cNvSpPr>
            <a:spLocks noGrp="1"/>
          </p:cNvSpPr>
          <p:nvPr>
            <p:ph type="title"/>
          </p:nvPr>
        </p:nvSpPr>
        <p:spPr/>
        <p:txBody>
          <a:bodyPr/>
          <a:lstStyle/>
          <a:p>
            <a:r>
              <a:rPr lang="en-US" dirty="0"/>
              <a:t>Cut </a:t>
            </a:r>
            <a:endParaRPr lang="en-CA" dirty="0"/>
          </a:p>
        </p:txBody>
      </p:sp>
      <p:sp>
        <p:nvSpPr>
          <p:cNvPr id="3" name="Content Placeholder 2">
            <a:extLst>
              <a:ext uri="{FF2B5EF4-FFF2-40B4-BE49-F238E27FC236}">
                <a16:creationId xmlns:a16="http://schemas.microsoft.com/office/drawing/2014/main" id="{DFA7014A-6226-3F27-8376-C2119812C04A}"/>
              </a:ext>
            </a:extLst>
          </p:cNvPr>
          <p:cNvSpPr>
            <a:spLocks noGrp="1"/>
          </p:cNvSpPr>
          <p:nvPr>
            <p:ph idx="1"/>
          </p:nvPr>
        </p:nvSpPr>
        <p:spPr>
          <a:xfrm>
            <a:off x="838200" y="1825625"/>
            <a:ext cx="6619240" cy="4351338"/>
          </a:xfrm>
        </p:spPr>
        <p:txBody>
          <a:bodyPr>
            <a:normAutofit/>
          </a:bodyPr>
          <a:lstStyle/>
          <a:p>
            <a:r>
              <a:rPr lang="en-US" sz="2400" dirty="0"/>
              <a:t>to extract specific sections from each line of a file or input.</a:t>
            </a:r>
          </a:p>
          <a:p>
            <a:endParaRPr lang="nl-NL" sz="2400" dirty="0"/>
          </a:p>
          <a:p>
            <a:r>
              <a:rPr lang="nl-NL" dirty="0"/>
              <a:t>root:x:0:0:root:/root:/bin/bash</a:t>
            </a:r>
          </a:p>
          <a:p>
            <a:endParaRPr lang="nl-NL" sz="2400" dirty="0"/>
          </a:p>
          <a:p>
            <a:r>
              <a:rPr lang="en-US" sz="2000" dirty="0"/>
              <a:t>`-f`: Specifies the fields to extract. Fields are defined by a delimiter</a:t>
            </a:r>
          </a:p>
          <a:p>
            <a:r>
              <a:rPr lang="en-US" sz="2000" dirty="0"/>
              <a:t>`-d`: Specifies the delimiter that separates fields.</a:t>
            </a:r>
            <a:endParaRPr lang="nl-NL" sz="2000" dirty="0"/>
          </a:p>
          <a:p>
            <a:endParaRPr lang="en-CA" sz="2400" dirty="0"/>
          </a:p>
        </p:txBody>
      </p:sp>
      <p:pic>
        <p:nvPicPr>
          <p:cNvPr id="5" name="Picture 4">
            <a:extLst>
              <a:ext uri="{FF2B5EF4-FFF2-40B4-BE49-F238E27FC236}">
                <a16:creationId xmlns:a16="http://schemas.microsoft.com/office/drawing/2014/main" id="{4F928060-8F96-9FB2-77ED-F0340E1D91A5}"/>
              </a:ext>
            </a:extLst>
          </p:cNvPr>
          <p:cNvPicPr>
            <a:picLocks noChangeAspect="1"/>
          </p:cNvPicPr>
          <p:nvPr/>
        </p:nvPicPr>
        <p:blipFill>
          <a:blip r:embed="rId2"/>
          <a:stretch>
            <a:fillRect/>
          </a:stretch>
        </p:blipFill>
        <p:spPr>
          <a:xfrm>
            <a:off x="7647035" y="365125"/>
            <a:ext cx="3867690" cy="6239746"/>
          </a:xfrm>
          <a:prstGeom prst="rect">
            <a:avLst/>
          </a:prstGeom>
        </p:spPr>
      </p:pic>
      <p:sp>
        <p:nvSpPr>
          <p:cNvPr id="10" name="Oval 9">
            <a:extLst>
              <a:ext uri="{FF2B5EF4-FFF2-40B4-BE49-F238E27FC236}">
                <a16:creationId xmlns:a16="http://schemas.microsoft.com/office/drawing/2014/main" id="{64D3EB25-EFC5-9D53-3CAA-003FD644BD7B}"/>
              </a:ext>
            </a:extLst>
          </p:cNvPr>
          <p:cNvSpPr/>
          <p:nvPr/>
        </p:nvSpPr>
        <p:spPr>
          <a:xfrm>
            <a:off x="1766604" y="3055630"/>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ight Bracket 15">
            <a:extLst>
              <a:ext uri="{FF2B5EF4-FFF2-40B4-BE49-F238E27FC236}">
                <a16:creationId xmlns:a16="http://schemas.microsoft.com/office/drawing/2014/main" id="{E254D7E9-29AD-8113-B8BE-18179959FDFF}"/>
              </a:ext>
            </a:extLst>
          </p:cNvPr>
          <p:cNvSpPr/>
          <p:nvPr/>
        </p:nvSpPr>
        <p:spPr>
          <a:xfrm rot="5400000">
            <a:off x="1454288" y="3330976"/>
            <a:ext cx="68758" cy="615443"/>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7" name="Right Bracket 16">
            <a:extLst>
              <a:ext uri="{FF2B5EF4-FFF2-40B4-BE49-F238E27FC236}">
                <a16:creationId xmlns:a16="http://schemas.microsoft.com/office/drawing/2014/main" id="{A5D39428-BC74-2597-38C0-8B746946EEF2}"/>
              </a:ext>
            </a:extLst>
          </p:cNvPr>
          <p:cNvSpPr/>
          <p:nvPr/>
        </p:nvSpPr>
        <p:spPr>
          <a:xfrm rot="5400000">
            <a:off x="4987610" y="2951508"/>
            <a:ext cx="68758" cy="1416502"/>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8" name="Right Bracket 17">
            <a:extLst>
              <a:ext uri="{FF2B5EF4-FFF2-40B4-BE49-F238E27FC236}">
                <a16:creationId xmlns:a16="http://schemas.microsoft.com/office/drawing/2014/main" id="{3452592F-AC82-2C4E-9C70-A9EDF5FE1DBA}"/>
              </a:ext>
            </a:extLst>
          </p:cNvPr>
          <p:cNvSpPr/>
          <p:nvPr/>
        </p:nvSpPr>
        <p:spPr>
          <a:xfrm rot="5400000">
            <a:off x="1926940" y="3558313"/>
            <a:ext cx="62066" cy="175304"/>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Right Bracket 18">
            <a:extLst>
              <a:ext uri="{FF2B5EF4-FFF2-40B4-BE49-F238E27FC236}">
                <a16:creationId xmlns:a16="http://schemas.microsoft.com/office/drawing/2014/main" id="{D91F3D22-1A02-49E2-E451-3781E9C76333}"/>
              </a:ext>
            </a:extLst>
          </p:cNvPr>
          <p:cNvSpPr/>
          <p:nvPr/>
        </p:nvSpPr>
        <p:spPr>
          <a:xfrm rot="5400000">
            <a:off x="2214220" y="3563698"/>
            <a:ext cx="62066" cy="175304"/>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0" name="Right Bracket 19">
            <a:extLst>
              <a:ext uri="{FF2B5EF4-FFF2-40B4-BE49-F238E27FC236}">
                <a16:creationId xmlns:a16="http://schemas.microsoft.com/office/drawing/2014/main" id="{B30F23DC-F78B-5624-EF90-65B54A63C953}"/>
              </a:ext>
            </a:extLst>
          </p:cNvPr>
          <p:cNvSpPr/>
          <p:nvPr/>
        </p:nvSpPr>
        <p:spPr>
          <a:xfrm rot="5400000">
            <a:off x="2516758" y="3569952"/>
            <a:ext cx="62066" cy="175304"/>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Right Bracket 20">
            <a:extLst>
              <a:ext uri="{FF2B5EF4-FFF2-40B4-BE49-F238E27FC236}">
                <a16:creationId xmlns:a16="http://schemas.microsoft.com/office/drawing/2014/main" id="{B855F425-DF7F-9A5F-4BA0-4921738671B4}"/>
              </a:ext>
            </a:extLst>
          </p:cNvPr>
          <p:cNvSpPr/>
          <p:nvPr/>
        </p:nvSpPr>
        <p:spPr>
          <a:xfrm rot="5400000">
            <a:off x="3029472" y="3358585"/>
            <a:ext cx="68758" cy="602349"/>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2" name="Right Bracket 21">
            <a:extLst>
              <a:ext uri="{FF2B5EF4-FFF2-40B4-BE49-F238E27FC236}">
                <a16:creationId xmlns:a16="http://schemas.microsoft.com/office/drawing/2014/main" id="{78B44976-32CC-96A1-3B67-09493530AB9D}"/>
              </a:ext>
            </a:extLst>
          </p:cNvPr>
          <p:cNvSpPr/>
          <p:nvPr/>
        </p:nvSpPr>
        <p:spPr>
          <a:xfrm rot="5400000">
            <a:off x="3797499" y="3320141"/>
            <a:ext cx="68758" cy="679239"/>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Oval 22">
            <a:extLst>
              <a:ext uri="{FF2B5EF4-FFF2-40B4-BE49-F238E27FC236}">
                <a16:creationId xmlns:a16="http://schemas.microsoft.com/office/drawing/2014/main" id="{D40918BA-117D-1A9F-C195-05A7D1A6FB3E}"/>
              </a:ext>
            </a:extLst>
          </p:cNvPr>
          <p:cNvSpPr/>
          <p:nvPr/>
        </p:nvSpPr>
        <p:spPr>
          <a:xfrm>
            <a:off x="2035680" y="3055630"/>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33D68F42-E767-1DD1-99C7-D5671F9EC500}"/>
              </a:ext>
            </a:extLst>
          </p:cNvPr>
          <p:cNvSpPr/>
          <p:nvPr/>
        </p:nvSpPr>
        <p:spPr>
          <a:xfrm>
            <a:off x="2320026" y="3055630"/>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1528A9F6-64C9-1861-61FB-60BF224CAB45}"/>
              </a:ext>
            </a:extLst>
          </p:cNvPr>
          <p:cNvSpPr/>
          <p:nvPr/>
        </p:nvSpPr>
        <p:spPr>
          <a:xfrm>
            <a:off x="2612958" y="3060294"/>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A36299F6-2F1A-178A-27BC-E624BD503CD3}"/>
              </a:ext>
            </a:extLst>
          </p:cNvPr>
          <p:cNvSpPr/>
          <p:nvPr/>
        </p:nvSpPr>
        <p:spPr>
          <a:xfrm>
            <a:off x="3337391" y="3067188"/>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7F70E0E4-E607-5864-022B-991AA74AE093}"/>
              </a:ext>
            </a:extLst>
          </p:cNvPr>
          <p:cNvSpPr/>
          <p:nvPr/>
        </p:nvSpPr>
        <p:spPr>
          <a:xfrm>
            <a:off x="4191817" y="3067188"/>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2905A4AF-5ED7-ABE8-A996-460E5F018330}"/>
              </a:ext>
            </a:extLst>
          </p:cNvPr>
          <p:cNvSpPr txBox="1"/>
          <p:nvPr/>
        </p:nvSpPr>
        <p:spPr>
          <a:xfrm>
            <a:off x="1319275" y="3651302"/>
            <a:ext cx="385042" cy="369332"/>
          </a:xfrm>
          <a:prstGeom prst="rect">
            <a:avLst/>
          </a:prstGeom>
          <a:noFill/>
        </p:spPr>
        <p:txBody>
          <a:bodyPr wrap="none" rtlCol="0">
            <a:spAutoFit/>
          </a:bodyPr>
          <a:lstStyle/>
          <a:p>
            <a:r>
              <a:rPr lang="en-US" b="1" dirty="0">
                <a:solidFill>
                  <a:srgbClr val="92D050"/>
                </a:solidFill>
              </a:rPr>
              <a:t>f1</a:t>
            </a:r>
            <a:endParaRPr lang="en-CA" b="1" dirty="0">
              <a:solidFill>
                <a:srgbClr val="92D050"/>
              </a:solidFill>
            </a:endParaRPr>
          </a:p>
        </p:txBody>
      </p:sp>
      <p:sp>
        <p:nvSpPr>
          <p:cNvPr id="29" name="TextBox 28">
            <a:extLst>
              <a:ext uri="{FF2B5EF4-FFF2-40B4-BE49-F238E27FC236}">
                <a16:creationId xmlns:a16="http://schemas.microsoft.com/office/drawing/2014/main" id="{F27B5768-C2F6-F2CA-663B-459AE622A8A8}"/>
              </a:ext>
            </a:extLst>
          </p:cNvPr>
          <p:cNvSpPr txBox="1"/>
          <p:nvPr/>
        </p:nvSpPr>
        <p:spPr>
          <a:xfrm>
            <a:off x="1793262" y="3651302"/>
            <a:ext cx="385042" cy="369332"/>
          </a:xfrm>
          <a:prstGeom prst="rect">
            <a:avLst/>
          </a:prstGeom>
          <a:noFill/>
        </p:spPr>
        <p:txBody>
          <a:bodyPr wrap="none" rtlCol="0">
            <a:spAutoFit/>
          </a:bodyPr>
          <a:lstStyle/>
          <a:p>
            <a:r>
              <a:rPr lang="en-US" b="1" dirty="0">
                <a:solidFill>
                  <a:srgbClr val="92D050"/>
                </a:solidFill>
              </a:rPr>
              <a:t>f2</a:t>
            </a:r>
            <a:endParaRPr lang="en-CA" b="1" dirty="0">
              <a:solidFill>
                <a:srgbClr val="92D050"/>
              </a:solidFill>
            </a:endParaRPr>
          </a:p>
        </p:txBody>
      </p:sp>
      <p:sp>
        <p:nvSpPr>
          <p:cNvPr id="30" name="TextBox 29">
            <a:extLst>
              <a:ext uri="{FF2B5EF4-FFF2-40B4-BE49-F238E27FC236}">
                <a16:creationId xmlns:a16="http://schemas.microsoft.com/office/drawing/2014/main" id="{D66FA129-4CF6-D6DB-2C28-A5E29AF711CB}"/>
              </a:ext>
            </a:extLst>
          </p:cNvPr>
          <p:cNvSpPr txBox="1"/>
          <p:nvPr/>
        </p:nvSpPr>
        <p:spPr>
          <a:xfrm>
            <a:off x="2065541" y="3651302"/>
            <a:ext cx="385042" cy="369332"/>
          </a:xfrm>
          <a:prstGeom prst="rect">
            <a:avLst/>
          </a:prstGeom>
          <a:noFill/>
        </p:spPr>
        <p:txBody>
          <a:bodyPr wrap="none" rtlCol="0">
            <a:spAutoFit/>
          </a:bodyPr>
          <a:lstStyle/>
          <a:p>
            <a:r>
              <a:rPr lang="en-US" b="1" dirty="0">
                <a:solidFill>
                  <a:srgbClr val="92D050"/>
                </a:solidFill>
              </a:rPr>
              <a:t>f3</a:t>
            </a:r>
            <a:endParaRPr lang="en-CA" b="1" dirty="0">
              <a:solidFill>
                <a:srgbClr val="92D050"/>
              </a:solidFill>
            </a:endParaRPr>
          </a:p>
        </p:txBody>
      </p:sp>
      <p:sp>
        <p:nvSpPr>
          <p:cNvPr id="31" name="TextBox 30">
            <a:extLst>
              <a:ext uri="{FF2B5EF4-FFF2-40B4-BE49-F238E27FC236}">
                <a16:creationId xmlns:a16="http://schemas.microsoft.com/office/drawing/2014/main" id="{4D81AC04-A2F3-F37B-B9A4-2A02676DDB23}"/>
              </a:ext>
            </a:extLst>
          </p:cNvPr>
          <p:cNvSpPr txBox="1"/>
          <p:nvPr/>
        </p:nvSpPr>
        <p:spPr>
          <a:xfrm>
            <a:off x="2368708" y="3651302"/>
            <a:ext cx="385042" cy="369332"/>
          </a:xfrm>
          <a:prstGeom prst="rect">
            <a:avLst/>
          </a:prstGeom>
          <a:noFill/>
        </p:spPr>
        <p:txBody>
          <a:bodyPr wrap="none" rtlCol="0">
            <a:spAutoFit/>
          </a:bodyPr>
          <a:lstStyle/>
          <a:p>
            <a:r>
              <a:rPr lang="en-US" b="1" dirty="0">
                <a:solidFill>
                  <a:srgbClr val="92D050"/>
                </a:solidFill>
              </a:rPr>
              <a:t>f4</a:t>
            </a:r>
            <a:endParaRPr lang="en-CA" b="1" dirty="0">
              <a:solidFill>
                <a:srgbClr val="92D050"/>
              </a:solidFill>
            </a:endParaRPr>
          </a:p>
        </p:txBody>
      </p:sp>
      <p:sp>
        <p:nvSpPr>
          <p:cNvPr id="32" name="TextBox 31">
            <a:extLst>
              <a:ext uri="{FF2B5EF4-FFF2-40B4-BE49-F238E27FC236}">
                <a16:creationId xmlns:a16="http://schemas.microsoft.com/office/drawing/2014/main" id="{B8F29017-347C-80E4-2E03-88AC5AE0ACD8}"/>
              </a:ext>
            </a:extLst>
          </p:cNvPr>
          <p:cNvSpPr txBox="1"/>
          <p:nvPr/>
        </p:nvSpPr>
        <p:spPr>
          <a:xfrm>
            <a:off x="2871330" y="3651302"/>
            <a:ext cx="385042" cy="369332"/>
          </a:xfrm>
          <a:prstGeom prst="rect">
            <a:avLst/>
          </a:prstGeom>
          <a:noFill/>
        </p:spPr>
        <p:txBody>
          <a:bodyPr wrap="none" rtlCol="0">
            <a:spAutoFit/>
          </a:bodyPr>
          <a:lstStyle/>
          <a:p>
            <a:r>
              <a:rPr lang="en-US" b="1" dirty="0">
                <a:solidFill>
                  <a:srgbClr val="92D050"/>
                </a:solidFill>
              </a:rPr>
              <a:t>f5</a:t>
            </a:r>
            <a:endParaRPr lang="en-CA" b="1" dirty="0">
              <a:solidFill>
                <a:srgbClr val="92D050"/>
              </a:solidFill>
            </a:endParaRPr>
          </a:p>
        </p:txBody>
      </p:sp>
      <p:sp>
        <p:nvSpPr>
          <p:cNvPr id="33" name="TextBox 32">
            <a:extLst>
              <a:ext uri="{FF2B5EF4-FFF2-40B4-BE49-F238E27FC236}">
                <a16:creationId xmlns:a16="http://schemas.microsoft.com/office/drawing/2014/main" id="{99D0B511-D8F3-1638-6BEF-D07004D07AE5}"/>
              </a:ext>
            </a:extLst>
          </p:cNvPr>
          <p:cNvSpPr txBox="1"/>
          <p:nvPr/>
        </p:nvSpPr>
        <p:spPr>
          <a:xfrm>
            <a:off x="3646861" y="3651302"/>
            <a:ext cx="385042" cy="369332"/>
          </a:xfrm>
          <a:prstGeom prst="rect">
            <a:avLst/>
          </a:prstGeom>
          <a:noFill/>
        </p:spPr>
        <p:txBody>
          <a:bodyPr wrap="none" rtlCol="0">
            <a:spAutoFit/>
          </a:bodyPr>
          <a:lstStyle/>
          <a:p>
            <a:r>
              <a:rPr lang="en-US" b="1" dirty="0">
                <a:solidFill>
                  <a:srgbClr val="92D050"/>
                </a:solidFill>
              </a:rPr>
              <a:t>f6</a:t>
            </a:r>
            <a:endParaRPr lang="en-CA" b="1" dirty="0">
              <a:solidFill>
                <a:srgbClr val="92D050"/>
              </a:solidFill>
            </a:endParaRPr>
          </a:p>
        </p:txBody>
      </p:sp>
      <p:sp>
        <p:nvSpPr>
          <p:cNvPr id="34" name="TextBox 33">
            <a:extLst>
              <a:ext uri="{FF2B5EF4-FFF2-40B4-BE49-F238E27FC236}">
                <a16:creationId xmlns:a16="http://schemas.microsoft.com/office/drawing/2014/main" id="{F8D5BCDD-E696-04E8-760D-415D89542FE0}"/>
              </a:ext>
            </a:extLst>
          </p:cNvPr>
          <p:cNvSpPr txBox="1"/>
          <p:nvPr/>
        </p:nvSpPr>
        <p:spPr>
          <a:xfrm>
            <a:off x="4872088" y="3651302"/>
            <a:ext cx="385042" cy="369332"/>
          </a:xfrm>
          <a:prstGeom prst="rect">
            <a:avLst/>
          </a:prstGeom>
          <a:noFill/>
        </p:spPr>
        <p:txBody>
          <a:bodyPr wrap="none" rtlCol="0">
            <a:spAutoFit/>
          </a:bodyPr>
          <a:lstStyle/>
          <a:p>
            <a:r>
              <a:rPr lang="en-US" b="1" dirty="0">
                <a:solidFill>
                  <a:srgbClr val="92D050"/>
                </a:solidFill>
              </a:rPr>
              <a:t>f7</a:t>
            </a:r>
            <a:endParaRPr lang="en-CA" b="1" dirty="0">
              <a:solidFill>
                <a:srgbClr val="92D050"/>
              </a:solidFill>
            </a:endParaRPr>
          </a:p>
        </p:txBody>
      </p:sp>
      <p:sp>
        <p:nvSpPr>
          <p:cNvPr id="35" name="Right Bracket 34">
            <a:extLst>
              <a:ext uri="{FF2B5EF4-FFF2-40B4-BE49-F238E27FC236}">
                <a16:creationId xmlns:a16="http://schemas.microsoft.com/office/drawing/2014/main" id="{75B86D66-1CC0-9CF2-3A1D-F4781CEBC523}"/>
              </a:ext>
            </a:extLst>
          </p:cNvPr>
          <p:cNvSpPr/>
          <p:nvPr/>
        </p:nvSpPr>
        <p:spPr>
          <a:xfrm rot="5400000">
            <a:off x="451616" y="3889777"/>
            <a:ext cx="68758" cy="615443"/>
          </a:xfrm>
          <a:prstGeom prst="rightBracket">
            <a:avLst/>
          </a:prstGeom>
          <a:ln w="3810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6" name="Oval 35">
            <a:extLst>
              <a:ext uri="{FF2B5EF4-FFF2-40B4-BE49-F238E27FC236}">
                <a16:creationId xmlns:a16="http://schemas.microsoft.com/office/drawing/2014/main" id="{BD4B755D-22BF-B079-845E-224E4597DE29}"/>
              </a:ext>
            </a:extLst>
          </p:cNvPr>
          <p:cNvSpPr/>
          <p:nvPr/>
        </p:nvSpPr>
        <p:spPr>
          <a:xfrm>
            <a:off x="694037" y="4583538"/>
            <a:ext cx="121921" cy="4907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A3D782B4-47C9-86AB-72F4-95D10E0ED068}"/>
              </a:ext>
            </a:extLst>
          </p:cNvPr>
          <p:cNvSpPr/>
          <p:nvPr/>
        </p:nvSpPr>
        <p:spPr>
          <a:xfrm>
            <a:off x="8865477" y="365125"/>
            <a:ext cx="2488324" cy="209143"/>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2ED3F0C5-EBEF-4D6B-EA12-66BB6BD3EED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21905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9494-3DED-9A26-B92E-D4778173CE30}"/>
              </a:ext>
            </a:extLst>
          </p:cNvPr>
          <p:cNvSpPr>
            <a:spLocks noGrp="1"/>
          </p:cNvSpPr>
          <p:nvPr>
            <p:ph type="title"/>
          </p:nvPr>
        </p:nvSpPr>
        <p:spPr/>
        <p:txBody>
          <a:bodyPr/>
          <a:lstStyle/>
          <a:p>
            <a:r>
              <a:rPr lang="en-US" dirty="0"/>
              <a:t>Ex:</a:t>
            </a:r>
            <a:endParaRPr lang="en-CA" dirty="0"/>
          </a:p>
        </p:txBody>
      </p:sp>
      <p:pic>
        <p:nvPicPr>
          <p:cNvPr id="9" name="Picture 8" descr="A black background with white text&#10;&#10;Description automatically generated">
            <a:extLst>
              <a:ext uri="{FF2B5EF4-FFF2-40B4-BE49-F238E27FC236}">
                <a16:creationId xmlns:a16="http://schemas.microsoft.com/office/drawing/2014/main" id="{E995B3C2-DC83-A9CB-456C-DE6C11DD2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39568"/>
            <a:ext cx="7675179" cy="991660"/>
          </a:xfrm>
          <a:prstGeom prst="rect">
            <a:avLst/>
          </a:prstGeom>
        </p:spPr>
      </p:pic>
      <p:pic>
        <p:nvPicPr>
          <p:cNvPr id="11" name="Picture 10" descr="A computer screen shot of white text&#10;&#10;Description automatically generated">
            <a:extLst>
              <a:ext uri="{FF2B5EF4-FFF2-40B4-BE49-F238E27FC236}">
                <a16:creationId xmlns:a16="http://schemas.microsoft.com/office/drawing/2014/main" id="{5C6860A6-D9D1-D753-9622-FDA553195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86" y="2453109"/>
            <a:ext cx="7204563" cy="1951781"/>
          </a:xfrm>
          <a:prstGeom prst="rect">
            <a:avLst/>
          </a:prstGeom>
        </p:spPr>
      </p:pic>
      <p:sp>
        <p:nvSpPr>
          <p:cNvPr id="6" name="Rectangle: Rounded Corners 5">
            <a:extLst>
              <a:ext uri="{FF2B5EF4-FFF2-40B4-BE49-F238E27FC236}">
                <a16:creationId xmlns:a16="http://schemas.microsoft.com/office/drawing/2014/main" id="{B9176480-9135-44C2-1E33-3C4A7E58172F}"/>
              </a:ext>
            </a:extLst>
          </p:cNvPr>
          <p:cNvSpPr/>
          <p:nvPr/>
        </p:nvSpPr>
        <p:spPr>
          <a:xfrm>
            <a:off x="2422634" y="2453109"/>
            <a:ext cx="5008179" cy="269070"/>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264D516-7D16-42E7-3C6A-AD1E949B8B2A}"/>
              </a:ext>
            </a:extLst>
          </p:cNvPr>
          <p:cNvSpPr/>
          <p:nvPr/>
        </p:nvSpPr>
        <p:spPr>
          <a:xfrm>
            <a:off x="2433143" y="3402723"/>
            <a:ext cx="5123795" cy="269070"/>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796015F8-2EE7-7FC8-C1EE-2A0C149EC43C}"/>
              </a:ext>
            </a:extLst>
          </p:cNvPr>
          <p:cNvSpPr/>
          <p:nvPr/>
        </p:nvSpPr>
        <p:spPr>
          <a:xfrm>
            <a:off x="2548759" y="4739568"/>
            <a:ext cx="5964620" cy="269070"/>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9C40CE13-D8F6-708B-8C12-A35002DC4EE6}"/>
              </a:ext>
            </a:extLst>
          </p:cNvPr>
          <p:cNvSpPr/>
          <p:nvPr/>
        </p:nvSpPr>
        <p:spPr>
          <a:xfrm>
            <a:off x="2548759" y="5225346"/>
            <a:ext cx="5964620" cy="269070"/>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AA366138-7B5B-E250-BF73-0080BE1189F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94322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A63C-3C69-5E0A-3208-F0786BF5153B}"/>
              </a:ext>
            </a:extLst>
          </p:cNvPr>
          <p:cNvSpPr>
            <a:spLocks noGrp="1"/>
          </p:cNvSpPr>
          <p:nvPr>
            <p:ph type="title"/>
          </p:nvPr>
        </p:nvSpPr>
        <p:spPr/>
        <p:txBody>
          <a:bodyPr/>
          <a:lstStyle/>
          <a:p>
            <a:r>
              <a:rPr lang="en-US" dirty="0" err="1"/>
              <a:t>wc</a:t>
            </a:r>
            <a:r>
              <a:rPr lang="en-US" dirty="0"/>
              <a:t> </a:t>
            </a:r>
            <a:r>
              <a:rPr lang="en-US" sz="4400" dirty="0"/>
              <a:t>(word count) </a:t>
            </a:r>
            <a:endParaRPr lang="en-CA" dirty="0"/>
          </a:p>
        </p:txBody>
      </p:sp>
      <p:sp>
        <p:nvSpPr>
          <p:cNvPr id="3" name="Content Placeholder 2">
            <a:extLst>
              <a:ext uri="{FF2B5EF4-FFF2-40B4-BE49-F238E27FC236}">
                <a16:creationId xmlns:a16="http://schemas.microsoft.com/office/drawing/2014/main" id="{A57D3D77-7A63-3EAD-4763-8D6FB3B95FAE}"/>
              </a:ext>
            </a:extLst>
          </p:cNvPr>
          <p:cNvSpPr>
            <a:spLocks noGrp="1"/>
          </p:cNvSpPr>
          <p:nvPr>
            <p:ph idx="1"/>
          </p:nvPr>
        </p:nvSpPr>
        <p:spPr/>
        <p:txBody>
          <a:bodyPr>
            <a:normAutofit/>
          </a:bodyPr>
          <a:lstStyle/>
          <a:p>
            <a:r>
              <a:rPr lang="en-US" sz="2400" dirty="0"/>
              <a:t>(word count) command used to count lines, words, and characters in files.</a:t>
            </a:r>
          </a:p>
          <a:p>
            <a:endParaRPr lang="en-US" sz="2400" dirty="0"/>
          </a:p>
          <a:p>
            <a:r>
              <a:rPr lang="en-US" sz="2000" dirty="0"/>
              <a:t>`-l`: Count the number of lines.</a:t>
            </a:r>
          </a:p>
          <a:p>
            <a:r>
              <a:rPr lang="en-US" sz="2000" dirty="0"/>
              <a:t>`-w`: Count the number of words.</a:t>
            </a:r>
          </a:p>
          <a:p>
            <a:r>
              <a:rPr lang="en-US" sz="2000" dirty="0"/>
              <a:t>`-c`: Count the number of bytes (characters).</a:t>
            </a:r>
          </a:p>
          <a:p>
            <a:r>
              <a:rPr lang="en-US" sz="2000" dirty="0"/>
              <a:t>`-m`: Count the number of characters .</a:t>
            </a:r>
          </a:p>
          <a:p>
            <a:r>
              <a:rPr lang="en-US" sz="2000" dirty="0"/>
              <a:t>`-L`: Display the length of the longest line.</a:t>
            </a:r>
            <a:endParaRPr lang="en-CA" sz="2000" dirty="0"/>
          </a:p>
        </p:txBody>
      </p:sp>
      <p:pic>
        <p:nvPicPr>
          <p:cNvPr id="7" name="Picture 6" descr="A screenshot of a computer&#10;&#10;Description automatically generated">
            <a:extLst>
              <a:ext uri="{FF2B5EF4-FFF2-40B4-BE49-F238E27FC236}">
                <a16:creationId xmlns:a16="http://schemas.microsoft.com/office/drawing/2014/main" id="{05431C67-70ED-694B-66C0-2C4FE7EA4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455" y="2639334"/>
            <a:ext cx="5252675" cy="3853542"/>
          </a:xfrm>
          <a:prstGeom prst="rect">
            <a:avLst/>
          </a:prstGeom>
        </p:spPr>
      </p:pic>
      <p:sp>
        <p:nvSpPr>
          <p:cNvPr id="4" name="Rectangle: Rounded Corners 3">
            <a:extLst>
              <a:ext uri="{FF2B5EF4-FFF2-40B4-BE49-F238E27FC236}">
                <a16:creationId xmlns:a16="http://schemas.microsoft.com/office/drawing/2014/main" id="{7FDF92B3-4544-5A22-5AF9-AC8FB6E47464}"/>
              </a:ext>
            </a:extLst>
          </p:cNvPr>
          <p:cNvSpPr/>
          <p:nvPr/>
        </p:nvSpPr>
        <p:spPr>
          <a:xfrm>
            <a:off x="8056180" y="4771100"/>
            <a:ext cx="2033751" cy="252845"/>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ED40ABB6-4733-7078-087B-6083A68FC9DB}"/>
              </a:ext>
            </a:extLst>
          </p:cNvPr>
          <p:cNvSpPr/>
          <p:nvPr/>
        </p:nvSpPr>
        <p:spPr>
          <a:xfrm>
            <a:off x="8056180" y="5200166"/>
            <a:ext cx="2296510" cy="252845"/>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9BF32A9C-A2E4-CFF1-BABA-78DB715D3319}"/>
              </a:ext>
            </a:extLst>
          </p:cNvPr>
          <p:cNvSpPr/>
          <p:nvPr/>
        </p:nvSpPr>
        <p:spPr>
          <a:xfrm>
            <a:off x="8056179" y="6063714"/>
            <a:ext cx="3431628" cy="252845"/>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D73C8CD-BB4E-FCEC-FCFB-36EE4EAD75D3}"/>
              </a:ext>
            </a:extLst>
          </p:cNvPr>
          <p:cNvSpPr/>
          <p:nvPr/>
        </p:nvSpPr>
        <p:spPr>
          <a:xfrm>
            <a:off x="8056180" y="5629232"/>
            <a:ext cx="2033751" cy="252845"/>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F38DAF3E-3C54-E19F-9281-4E495DB6372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89682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C6D4-05B6-4C0D-1D73-8D38F98A7725}"/>
              </a:ext>
            </a:extLst>
          </p:cNvPr>
          <p:cNvSpPr>
            <a:spLocks noGrp="1"/>
          </p:cNvSpPr>
          <p:nvPr>
            <p:ph type="title"/>
          </p:nvPr>
        </p:nvSpPr>
        <p:spPr/>
        <p:txBody>
          <a:bodyPr/>
          <a:lstStyle/>
          <a:p>
            <a:r>
              <a:rPr lang="en-US" dirty="0"/>
              <a:t>Sort &amp; </a:t>
            </a:r>
            <a:r>
              <a:rPr lang="en-US" dirty="0" err="1"/>
              <a:t>Uniq</a:t>
            </a:r>
            <a:endParaRPr lang="en-CA" dirty="0"/>
          </a:p>
        </p:txBody>
      </p:sp>
      <p:sp>
        <p:nvSpPr>
          <p:cNvPr id="3" name="Content Placeholder 2">
            <a:extLst>
              <a:ext uri="{FF2B5EF4-FFF2-40B4-BE49-F238E27FC236}">
                <a16:creationId xmlns:a16="http://schemas.microsoft.com/office/drawing/2014/main" id="{AF868250-A08F-9004-4909-8E1D123C93AF}"/>
              </a:ext>
            </a:extLst>
          </p:cNvPr>
          <p:cNvSpPr>
            <a:spLocks noGrp="1"/>
          </p:cNvSpPr>
          <p:nvPr>
            <p:ph idx="1"/>
          </p:nvPr>
        </p:nvSpPr>
        <p:spPr>
          <a:xfrm>
            <a:off x="838200" y="1825625"/>
            <a:ext cx="7023538" cy="4351338"/>
          </a:xfrm>
        </p:spPr>
        <p:txBody>
          <a:bodyPr>
            <a:normAutofit/>
          </a:bodyPr>
          <a:lstStyle/>
          <a:p>
            <a:r>
              <a:rPr lang="en-US" sz="2400" dirty="0"/>
              <a:t>Sort: arrange lines of text files in a specified order. By default ascending order.</a:t>
            </a:r>
          </a:p>
          <a:p>
            <a:endParaRPr lang="en-US" sz="2400" dirty="0"/>
          </a:p>
          <a:p>
            <a:r>
              <a:rPr lang="en-US" sz="2400" dirty="0" err="1"/>
              <a:t>Uniq</a:t>
            </a:r>
            <a:r>
              <a:rPr lang="en-US" sz="2400" dirty="0"/>
              <a:t>: filter out or report unique lines from sorted text files. It is typically used after sort to remove duplicate lines.</a:t>
            </a:r>
            <a:endParaRPr lang="en-CA" sz="2400" dirty="0"/>
          </a:p>
        </p:txBody>
      </p:sp>
      <p:pic>
        <p:nvPicPr>
          <p:cNvPr id="7" name="Picture 6" descr="A screenshot of a computer program&#10;&#10;Description automatically generated">
            <a:extLst>
              <a:ext uri="{FF2B5EF4-FFF2-40B4-BE49-F238E27FC236}">
                <a16:creationId xmlns:a16="http://schemas.microsoft.com/office/drawing/2014/main" id="{C9006603-C40C-BB67-6A97-2341DEB9197D}"/>
              </a:ext>
            </a:extLst>
          </p:cNvPr>
          <p:cNvPicPr>
            <a:picLocks noChangeAspect="1"/>
          </p:cNvPicPr>
          <p:nvPr/>
        </p:nvPicPr>
        <p:blipFill>
          <a:blip r:embed="rId2">
            <a:extLst>
              <a:ext uri="{28A0092B-C50C-407E-A947-70E740481C1C}">
                <a14:useLocalDpi xmlns:a14="http://schemas.microsoft.com/office/drawing/2010/main" val="0"/>
              </a:ext>
            </a:extLst>
          </a:blip>
          <a:srcRect t="3376" r="39235"/>
          <a:stretch/>
        </p:blipFill>
        <p:spPr>
          <a:xfrm>
            <a:off x="7986306" y="365125"/>
            <a:ext cx="3995488" cy="6408331"/>
          </a:xfrm>
          <a:prstGeom prst="rect">
            <a:avLst/>
          </a:prstGeom>
        </p:spPr>
      </p:pic>
      <p:sp>
        <p:nvSpPr>
          <p:cNvPr id="4" name="Footer Placeholder 3">
            <a:extLst>
              <a:ext uri="{FF2B5EF4-FFF2-40B4-BE49-F238E27FC236}">
                <a16:creationId xmlns:a16="http://schemas.microsoft.com/office/drawing/2014/main" id="{44317FF5-2283-AE77-7753-95AB0D8AA07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46584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F01-9BF8-75E3-E5D7-321F9CAFA09A}"/>
              </a:ext>
            </a:extLst>
          </p:cNvPr>
          <p:cNvSpPr>
            <a:spLocks noGrp="1"/>
          </p:cNvSpPr>
          <p:nvPr>
            <p:ph type="title"/>
          </p:nvPr>
        </p:nvSpPr>
        <p:spPr/>
        <p:txBody>
          <a:bodyPr/>
          <a:lstStyle/>
          <a:p>
            <a:r>
              <a:rPr lang="en-US" dirty="0"/>
              <a:t>/var/log/auth.log</a:t>
            </a:r>
            <a:endParaRPr lang="en-CA" dirty="0"/>
          </a:p>
        </p:txBody>
      </p:sp>
      <p:sp>
        <p:nvSpPr>
          <p:cNvPr id="3" name="Content Placeholder 2">
            <a:extLst>
              <a:ext uri="{FF2B5EF4-FFF2-40B4-BE49-F238E27FC236}">
                <a16:creationId xmlns:a16="http://schemas.microsoft.com/office/drawing/2014/main" id="{122B9AD2-9519-5B3C-354A-2D7A9BEE6C5B}"/>
              </a:ext>
            </a:extLst>
          </p:cNvPr>
          <p:cNvSpPr>
            <a:spLocks noGrp="1"/>
          </p:cNvSpPr>
          <p:nvPr>
            <p:ph idx="1"/>
          </p:nvPr>
        </p:nvSpPr>
        <p:spPr/>
        <p:txBody>
          <a:bodyPr/>
          <a:lstStyle/>
          <a:p>
            <a:r>
              <a:rPr lang="en-US" dirty="0"/>
              <a:t>mm</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4CEDAAA6-9BEF-01B9-F956-E55D7AFAF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940" y="1825625"/>
            <a:ext cx="9812119" cy="4848902"/>
          </a:xfrm>
          <a:prstGeom prst="rect">
            <a:avLst/>
          </a:prstGeom>
        </p:spPr>
      </p:pic>
      <p:sp>
        <p:nvSpPr>
          <p:cNvPr id="4" name="Rectangle: Rounded Corners 3">
            <a:extLst>
              <a:ext uri="{FF2B5EF4-FFF2-40B4-BE49-F238E27FC236}">
                <a16:creationId xmlns:a16="http://schemas.microsoft.com/office/drawing/2014/main" id="{64146B4D-9079-F8BF-6891-EBE8BF664892}"/>
              </a:ext>
            </a:extLst>
          </p:cNvPr>
          <p:cNvSpPr/>
          <p:nvPr/>
        </p:nvSpPr>
        <p:spPr>
          <a:xfrm>
            <a:off x="2401615" y="4581915"/>
            <a:ext cx="3105806" cy="179272"/>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D0945EC3-DBF0-0A8E-771E-DBD86A6520F9}"/>
              </a:ext>
            </a:extLst>
          </p:cNvPr>
          <p:cNvSpPr/>
          <p:nvPr/>
        </p:nvSpPr>
        <p:spPr>
          <a:xfrm>
            <a:off x="2401615" y="2186449"/>
            <a:ext cx="1939157" cy="179272"/>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029D1477-1C49-7375-1283-F9B949F47D90}"/>
              </a:ext>
            </a:extLst>
          </p:cNvPr>
          <p:cNvSpPr/>
          <p:nvPr/>
        </p:nvSpPr>
        <p:spPr>
          <a:xfrm>
            <a:off x="5108029" y="6117020"/>
            <a:ext cx="1324302" cy="215900"/>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5ACAA84-E87A-D3F4-0297-13C28D57B32E}"/>
              </a:ext>
            </a:extLst>
          </p:cNvPr>
          <p:cNvSpPr/>
          <p:nvPr/>
        </p:nvSpPr>
        <p:spPr>
          <a:xfrm>
            <a:off x="7977353" y="4750677"/>
            <a:ext cx="662150" cy="179272"/>
          </a:xfrm>
          <a:prstGeom prst="round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B12B0C6F-13EC-EB3E-AEF8-6BE606E0B78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019596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1B43-D8BA-8C67-6C64-4D37B0415D69}"/>
              </a:ext>
            </a:extLst>
          </p:cNvPr>
          <p:cNvSpPr>
            <a:spLocks noGrp="1"/>
          </p:cNvSpPr>
          <p:nvPr>
            <p:ph type="title"/>
          </p:nvPr>
        </p:nvSpPr>
        <p:spPr/>
        <p:txBody>
          <a:bodyPr/>
          <a:lstStyle/>
          <a:p>
            <a:r>
              <a:rPr lang="en-CA" dirty="0"/>
              <a:t>text editor</a:t>
            </a:r>
          </a:p>
        </p:txBody>
      </p:sp>
      <p:sp>
        <p:nvSpPr>
          <p:cNvPr id="3" name="Content Placeholder 2">
            <a:extLst>
              <a:ext uri="{FF2B5EF4-FFF2-40B4-BE49-F238E27FC236}">
                <a16:creationId xmlns:a16="http://schemas.microsoft.com/office/drawing/2014/main" id="{1A87B68D-F55E-1A6B-2858-2AAD88555A08}"/>
              </a:ext>
            </a:extLst>
          </p:cNvPr>
          <p:cNvSpPr>
            <a:spLocks noGrp="1"/>
          </p:cNvSpPr>
          <p:nvPr>
            <p:ph idx="1"/>
          </p:nvPr>
        </p:nvSpPr>
        <p:spPr/>
        <p:txBody>
          <a:bodyPr>
            <a:normAutofit/>
          </a:bodyPr>
          <a:lstStyle/>
          <a:p>
            <a:r>
              <a:rPr lang="en-US" sz="2400" b="1" dirty="0">
                <a:solidFill>
                  <a:srgbClr val="FF0000"/>
                </a:solidFill>
              </a:rPr>
              <a:t>Vim</a:t>
            </a:r>
            <a:r>
              <a:rPr lang="en-US" sz="2400" dirty="0"/>
              <a:t>: Preferred by many programmers for its efficiency, customizability, and powerful features, but has a steep learning curve.</a:t>
            </a:r>
          </a:p>
          <a:p>
            <a:r>
              <a:rPr lang="en-US" sz="2400" b="1" dirty="0">
                <a:solidFill>
                  <a:srgbClr val="FF0000"/>
                </a:solidFill>
              </a:rPr>
              <a:t>Nano</a:t>
            </a:r>
            <a:r>
              <a:rPr lang="en-US" sz="2400" dirty="0"/>
              <a:t>: A good choice for beginners or users who need a simple, straightforward text editor without a learning curve.</a:t>
            </a:r>
          </a:p>
          <a:p>
            <a:r>
              <a:rPr lang="en-US" sz="2400" b="1" dirty="0" err="1">
                <a:solidFill>
                  <a:srgbClr val="FF0000"/>
                </a:solidFill>
              </a:rPr>
              <a:t>Gedit</a:t>
            </a:r>
            <a:r>
              <a:rPr lang="en-US" sz="2400" dirty="0"/>
              <a:t>: Suitable for those who prefer a graphical interface and a user-friendly environment, with basic functionality and plugin support.</a:t>
            </a:r>
            <a:endParaRPr lang="en-CA" sz="2400" dirty="0"/>
          </a:p>
        </p:txBody>
      </p:sp>
      <p:sp>
        <p:nvSpPr>
          <p:cNvPr id="4" name="Footer Placeholder 3">
            <a:extLst>
              <a:ext uri="{FF2B5EF4-FFF2-40B4-BE49-F238E27FC236}">
                <a16:creationId xmlns:a16="http://schemas.microsoft.com/office/drawing/2014/main" id="{FA4900E9-D26A-56AF-5542-7702F5CB8FA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332298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81B2-1549-78D2-6934-3651CC74707B}"/>
              </a:ext>
            </a:extLst>
          </p:cNvPr>
          <p:cNvSpPr>
            <a:spLocks noGrp="1"/>
          </p:cNvSpPr>
          <p:nvPr>
            <p:ph type="title"/>
          </p:nvPr>
        </p:nvSpPr>
        <p:spPr/>
        <p:txBody>
          <a:bodyPr/>
          <a:lstStyle/>
          <a:p>
            <a:r>
              <a:rPr lang="en-US" dirty="0"/>
              <a:t>vim</a:t>
            </a:r>
            <a:endParaRPr lang="en-CA" dirty="0"/>
          </a:p>
        </p:txBody>
      </p:sp>
      <p:sp>
        <p:nvSpPr>
          <p:cNvPr id="3" name="Content Placeholder 2">
            <a:extLst>
              <a:ext uri="{FF2B5EF4-FFF2-40B4-BE49-F238E27FC236}">
                <a16:creationId xmlns:a16="http://schemas.microsoft.com/office/drawing/2014/main" id="{0570EF4D-8D25-2504-7A5E-BE60ADE4A227}"/>
              </a:ext>
            </a:extLst>
          </p:cNvPr>
          <p:cNvSpPr>
            <a:spLocks noGrp="1"/>
          </p:cNvSpPr>
          <p:nvPr>
            <p:ph idx="1"/>
          </p:nvPr>
        </p:nvSpPr>
        <p:spPr/>
        <p:txBody>
          <a:bodyPr/>
          <a:lstStyle/>
          <a:p>
            <a:r>
              <a:rPr lang="en-US" dirty="0"/>
              <a:t>Mode;</a:t>
            </a:r>
          </a:p>
          <a:p>
            <a:pPr lvl="1"/>
            <a:r>
              <a:rPr lang="en-US" dirty="0"/>
              <a:t>Insert mode: press `</a:t>
            </a:r>
            <a:r>
              <a:rPr lang="en-US" dirty="0" err="1"/>
              <a:t>i</a:t>
            </a:r>
            <a:r>
              <a:rPr lang="en-US" dirty="0"/>
              <a:t>`</a:t>
            </a:r>
          </a:p>
          <a:p>
            <a:pPr lvl="1"/>
            <a:r>
              <a:rPr lang="en-US" dirty="0"/>
              <a:t>User mode: press `</a:t>
            </a:r>
            <a:r>
              <a:rPr lang="en-US" dirty="0" err="1"/>
              <a:t>ecs`</a:t>
            </a:r>
            <a:endParaRPr lang="en-US" dirty="0"/>
          </a:p>
          <a:p>
            <a:pPr lvl="2"/>
            <a:r>
              <a:rPr lang="en-US" dirty="0"/>
              <a:t>`:</a:t>
            </a:r>
            <a:r>
              <a:rPr lang="en-US" dirty="0" err="1"/>
              <a:t>wq</a:t>
            </a:r>
            <a:r>
              <a:rPr lang="en-US" dirty="0"/>
              <a:t>` write &amp; quit</a:t>
            </a:r>
          </a:p>
          <a:p>
            <a:pPr lvl="2"/>
            <a:endParaRPr lang="en-US" dirty="0"/>
          </a:p>
          <a:p>
            <a:pPr lvl="1"/>
            <a:endParaRPr lang="en-CA" dirty="0"/>
          </a:p>
        </p:txBody>
      </p:sp>
      <p:pic>
        <p:nvPicPr>
          <p:cNvPr id="9" name="Picture 8">
            <a:extLst>
              <a:ext uri="{FF2B5EF4-FFF2-40B4-BE49-F238E27FC236}">
                <a16:creationId xmlns:a16="http://schemas.microsoft.com/office/drawing/2014/main" id="{84E41F5F-2373-F6D9-3FD5-79486D0376A2}"/>
              </a:ext>
            </a:extLst>
          </p:cNvPr>
          <p:cNvPicPr>
            <a:picLocks noChangeAspect="1"/>
          </p:cNvPicPr>
          <p:nvPr/>
        </p:nvPicPr>
        <p:blipFill>
          <a:blip r:embed="rId2">
            <a:extLst>
              <a:ext uri="{28A0092B-C50C-407E-A947-70E740481C1C}">
                <a14:useLocalDpi xmlns:a14="http://schemas.microsoft.com/office/drawing/2010/main" val="0"/>
              </a:ext>
            </a:extLst>
          </a:blip>
          <a:srcRect l="1010" t="7988" r="59956" b="18382"/>
          <a:stretch/>
        </p:blipFill>
        <p:spPr>
          <a:xfrm>
            <a:off x="6249559" y="3061751"/>
            <a:ext cx="3183467" cy="259280"/>
          </a:xfrm>
          <a:prstGeom prst="rect">
            <a:avLst/>
          </a:prstGeom>
        </p:spPr>
      </p:pic>
      <p:pic>
        <p:nvPicPr>
          <p:cNvPr id="11" name="Picture 10">
            <a:extLst>
              <a:ext uri="{FF2B5EF4-FFF2-40B4-BE49-F238E27FC236}">
                <a16:creationId xmlns:a16="http://schemas.microsoft.com/office/drawing/2014/main" id="{61D406C5-B7AB-3CD5-1B28-407DC9240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59" y="2631012"/>
            <a:ext cx="4873688" cy="295802"/>
          </a:xfrm>
          <a:prstGeom prst="rect">
            <a:avLst/>
          </a:prstGeom>
        </p:spPr>
      </p:pic>
      <p:pic>
        <p:nvPicPr>
          <p:cNvPr id="13" name="Picture 12">
            <a:extLst>
              <a:ext uri="{FF2B5EF4-FFF2-40B4-BE49-F238E27FC236}">
                <a16:creationId xmlns:a16="http://schemas.microsoft.com/office/drawing/2014/main" id="{73EADF5F-88AE-3755-D7A0-7FBD59FDEAA3}"/>
              </a:ext>
            </a:extLst>
          </p:cNvPr>
          <p:cNvPicPr>
            <a:picLocks noChangeAspect="1"/>
          </p:cNvPicPr>
          <p:nvPr/>
        </p:nvPicPr>
        <p:blipFill>
          <a:blip r:embed="rId4"/>
          <a:srcRect l="13148" t="19519" r="68796" b="61152"/>
          <a:stretch/>
        </p:blipFill>
        <p:spPr>
          <a:xfrm>
            <a:off x="6249559" y="3474374"/>
            <a:ext cx="5244255" cy="3157902"/>
          </a:xfrm>
          <a:prstGeom prst="rect">
            <a:avLst/>
          </a:prstGeom>
        </p:spPr>
      </p:pic>
      <p:sp>
        <p:nvSpPr>
          <p:cNvPr id="4" name="Footer Placeholder 3">
            <a:extLst>
              <a:ext uri="{FF2B5EF4-FFF2-40B4-BE49-F238E27FC236}">
                <a16:creationId xmlns:a16="http://schemas.microsoft.com/office/drawing/2014/main" id="{E589D256-A62F-32B7-A23B-39C65F0E386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4020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4203-E96D-1325-39A9-1E6A7DBC38DF}"/>
              </a:ext>
            </a:extLst>
          </p:cNvPr>
          <p:cNvSpPr>
            <a:spLocks noGrp="1"/>
          </p:cNvSpPr>
          <p:nvPr>
            <p:ph type="title"/>
          </p:nvPr>
        </p:nvSpPr>
        <p:spPr/>
        <p:txBody>
          <a:bodyPr/>
          <a:lstStyle/>
          <a:p>
            <a:r>
              <a:rPr lang="en-US" dirty="0" err="1"/>
              <a:t>Ifconfig</a:t>
            </a:r>
            <a:r>
              <a:rPr lang="en-US" dirty="0"/>
              <a:t> (old version)</a:t>
            </a:r>
            <a:endParaRPr lang="en-CA" dirty="0"/>
          </a:p>
        </p:txBody>
      </p:sp>
      <p:pic>
        <p:nvPicPr>
          <p:cNvPr id="5" name="Picture 4">
            <a:extLst>
              <a:ext uri="{FF2B5EF4-FFF2-40B4-BE49-F238E27FC236}">
                <a16:creationId xmlns:a16="http://schemas.microsoft.com/office/drawing/2014/main" id="{33733D1F-5665-9089-9BDC-E4F82DF45FD9}"/>
              </a:ext>
            </a:extLst>
          </p:cNvPr>
          <p:cNvPicPr>
            <a:picLocks noChangeAspect="1"/>
          </p:cNvPicPr>
          <p:nvPr/>
        </p:nvPicPr>
        <p:blipFill>
          <a:blip r:embed="rId2"/>
          <a:stretch>
            <a:fillRect/>
          </a:stretch>
        </p:blipFill>
        <p:spPr>
          <a:xfrm>
            <a:off x="1146879" y="1776495"/>
            <a:ext cx="10441608" cy="4885389"/>
          </a:xfrm>
          <a:prstGeom prst="rect">
            <a:avLst/>
          </a:prstGeom>
        </p:spPr>
      </p:pic>
      <p:pic>
        <p:nvPicPr>
          <p:cNvPr id="7" name="Picture 6">
            <a:extLst>
              <a:ext uri="{FF2B5EF4-FFF2-40B4-BE49-F238E27FC236}">
                <a16:creationId xmlns:a16="http://schemas.microsoft.com/office/drawing/2014/main" id="{DD8E747A-5B40-348B-E940-13F9FB9A5633}"/>
              </a:ext>
            </a:extLst>
          </p:cNvPr>
          <p:cNvPicPr>
            <a:picLocks noChangeAspect="1"/>
          </p:cNvPicPr>
          <p:nvPr/>
        </p:nvPicPr>
        <p:blipFill rotWithShape="1">
          <a:blip r:embed="rId3">
            <a:extLst>
              <a:ext uri="{28A0092B-C50C-407E-A947-70E740481C1C}">
                <a14:useLocalDpi xmlns:a14="http://schemas.microsoft.com/office/drawing/2010/main" val="0"/>
              </a:ext>
            </a:extLst>
          </a:blip>
          <a:srcRect b="18115"/>
          <a:stretch/>
        </p:blipFill>
        <p:spPr>
          <a:xfrm>
            <a:off x="6367683" y="1025753"/>
            <a:ext cx="5539043" cy="280555"/>
          </a:xfrm>
          <a:prstGeom prst="rect">
            <a:avLst/>
          </a:prstGeom>
        </p:spPr>
      </p:pic>
      <p:sp>
        <p:nvSpPr>
          <p:cNvPr id="8" name="Rectangle: Rounded Corners 7">
            <a:extLst>
              <a:ext uri="{FF2B5EF4-FFF2-40B4-BE49-F238E27FC236}">
                <a16:creationId xmlns:a16="http://schemas.microsoft.com/office/drawing/2014/main" id="{C89AF222-44D6-B5F9-C8C4-37ED1BF7172E}"/>
              </a:ext>
            </a:extLst>
          </p:cNvPr>
          <p:cNvSpPr/>
          <p:nvPr/>
        </p:nvSpPr>
        <p:spPr>
          <a:xfrm>
            <a:off x="2137063" y="2351316"/>
            <a:ext cx="9355282" cy="22192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29292638-41B4-4747-7E63-9DF8CE308370}"/>
              </a:ext>
            </a:extLst>
          </p:cNvPr>
          <p:cNvSpPr/>
          <p:nvPr/>
        </p:nvSpPr>
        <p:spPr>
          <a:xfrm>
            <a:off x="2209800" y="4716872"/>
            <a:ext cx="4450773" cy="22192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C0EAA5F8-2288-747F-C84B-E35F8C9C478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352223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B933A-2F86-195A-732D-925C1C7D0C77}"/>
              </a:ext>
            </a:extLst>
          </p:cNvPr>
          <p:cNvSpPr>
            <a:spLocks noGrp="1"/>
          </p:cNvSpPr>
          <p:nvPr>
            <p:ph type="title"/>
          </p:nvPr>
        </p:nvSpPr>
        <p:spPr/>
        <p:txBody>
          <a:bodyPr/>
          <a:lstStyle/>
          <a:p>
            <a:r>
              <a:rPr lang="en-US" dirty="0"/>
              <a:t>Script</a:t>
            </a:r>
            <a:endParaRPr lang="en-CA" dirty="0"/>
          </a:p>
        </p:txBody>
      </p:sp>
      <p:sp>
        <p:nvSpPr>
          <p:cNvPr id="3" name="Content Placeholder 2">
            <a:extLst>
              <a:ext uri="{FF2B5EF4-FFF2-40B4-BE49-F238E27FC236}">
                <a16:creationId xmlns:a16="http://schemas.microsoft.com/office/drawing/2014/main" id="{3C982130-9785-08F2-9EA1-004BD836E44A}"/>
              </a:ext>
            </a:extLst>
          </p:cNvPr>
          <p:cNvSpPr>
            <a:spLocks noGrp="1"/>
          </p:cNvSpPr>
          <p:nvPr>
            <p:ph idx="1"/>
          </p:nvPr>
        </p:nvSpPr>
        <p:spPr/>
        <p:txBody>
          <a:bodyPr>
            <a:normAutofit/>
          </a:bodyPr>
          <a:lstStyle/>
          <a:p>
            <a:r>
              <a:rPr lang="en-US" sz="2400" dirty="0"/>
              <a:t>Creating and running scripts in Linux is a fundamental skill for automating tasks, managing system operations, or even just simplifying repetitive command sequences. </a:t>
            </a:r>
          </a:p>
          <a:p>
            <a:r>
              <a:rPr lang="en-US" sz="2400" dirty="0"/>
              <a:t>Nano </a:t>
            </a:r>
          </a:p>
          <a:p>
            <a:pPr lvl="1"/>
            <a:r>
              <a:rPr lang="en-US" sz="2000" dirty="0"/>
              <a:t>CTRL + O: save the file</a:t>
            </a:r>
          </a:p>
          <a:p>
            <a:pPr lvl="1"/>
            <a:r>
              <a:rPr lang="en-US" sz="2000" dirty="0"/>
              <a:t>CTRL + X: exit</a:t>
            </a:r>
            <a:endParaRPr lang="en-CA" sz="2000" dirty="0"/>
          </a:p>
        </p:txBody>
      </p:sp>
      <p:sp>
        <p:nvSpPr>
          <p:cNvPr id="4" name="Footer Placeholder 3">
            <a:extLst>
              <a:ext uri="{FF2B5EF4-FFF2-40B4-BE49-F238E27FC236}">
                <a16:creationId xmlns:a16="http://schemas.microsoft.com/office/drawing/2014/main" id="{99210BE3-22F6-E093-79AB-F232E8EDEFE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730101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43053-FE37-2967-EC98-6A4107288B86}"/>
              </a:ext>
            </a:extLst>
          </p:cNvPr>
          <p:cNvPicPr>
            <a:picLocks noChangeAspect="1"/>
          </p:cNvPicPr>
          <p:nvPr/>
        </p:nvPicPr>
        <p:blipFill>
          <a:blip r:embed="rId2"/>
          <a:stretch>
            <a:fillRect/>
          </a:stretch>
        </p:blipFill>
        <p:spPr>
          <a:xfrm>
            <a:off x="2297608" y="0"/>
            <a:ext cx="6945142" cy="6858000"/>
          </a:xfrm>
          <a:prstGeom prst="rect">
            <a:avLst/>
          </a:prstGeom>
        </p:spPr>
      </p:pic>
      <p:sp>
        <p:nvSpPr>
          <p:cNvPr id="2" name="Footer Placeholder 1">
            <a:extLst>
              <a:ext uri="{FF2B5EF4-FFF2-40B4-BE49-F238E27FC236}">
                <a16:creationId xmlns:a16="http://schemas.microsoft.com/office/drawing/2014/main" id="{131CC619-271F-AC6A-E2FB-30CFEC51B26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014062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098F8-C7C6-169B-CA14-2DF2B8CAAEA0}"/>
              </a:ext>
            </a:extLst>
          </p:cNvPr>
          <p:cNvSpPr>
            <a:spLocks noGrp="1"/>
          </p:cNvSpPr>
          <p:nvPr>
            <p:ph type="title"/>
          </p:nvPr>
        </p:nvSpPr>
        <p:spPr/>
        <p:txBody>
          <a:bodyPr/>
          <a:lstStyle/>
          <a:p>
            <a:r>
              <a:rPr lang="en-US" dirty="0"/>
              <a:t>Ex1:</a:t>
            </a:r>
            <a:endParaRPr lang="en-CA" dirty="0"/>
          </a:p>
        </p:txBody>
      </p:sp>
      <p:pic>
        <p:nvPicPr>
          <p:cNvPr id="5" name="Picture 4" descr="A black and purple background&#10;&#10;Description automatically generated with medium confidence">
            <a:extLst>
              <a:ext uri="{FF2B5EF4-FFF2-40B4-BE49-F238E27FC236}">
                <a16:creationId xmlns:a16="http://schemas.microsoft.com/office/drawing/2014/main" id="{CB9E4616-B6A9-96C3-870E-FBC744222E79}"/>
              </a:ext>
            </a:extLst>
          </p:cNvPr>
          <p:cNvPicPr>
            <a:picLocks noChangeAspect="1"/>
          </p:cNvPicPr>
          <p:nvPr/>
        </p:nvPicPr>
        <p:blipFill>
          <a:blip r:embed="rId2">
            <a:extLst>
              <a:ext uri="{28A0092B-C50C-407E-A947-70E740481C1C}">
                <a14:useLocalDpi xmlns:a14="http://schemas.microsoft.com/office/drawing/2010/main" val="0"/>
              </a:ext>
            </a:extLst>
          </a:blip>
          <a:srcRect r="55360"/>
          <a:stretch/>
        </p:blipFill>
        <p:spPr>
          <a:xfrm>
            <a:off x="7294684" y="3347270"/>
            <a:ext cx="3823754" cy="1109049"/>
          </a:xfrm>
          <a:prstGeom prst="rect">
            <a:avLst/>
          </a:prstGeom>
        </p:spPr>
      </p:pic>
      <p:pic>
        <p:nvPicPr>
          <p:cNvPr id="7" name="Picture 6">
            <a:extLst>
              <a:ext uri="{FF2B5EF4-FFF2-40B4-BE49-F238E27FC236}">
                <a16:creationId xmlns:a16="http://schemas.microsoft.com/office/drawing/2014/main" id="{E9C37A58-1CAE-8D74-4E53-D98AEFF303E8}"/>
              </a:ext>
            </a:extLst>
          </p:cNvPr>
          <p:cNvPicPr>
            <a:picLocks noChangeAspect="1"/>
          </p:cNvPicPr>
          <p:nvPr/>
        </p:nvPicPr>
        <p:blipFill>
          <a:blip r:embed="rId3">
            <a:extLst>
              <a:ext uri="{28A0092B-C50C-407E-A947-70E740481C1C}">
                <a14:useLocalDpi xmlns:a14="http://schemas.microsoft.com/office/drawing/2010/main" val="0"/>
              </a:ext>
            </a:extLst>
          </a:blip>
          <a:srcRect t="1" r="61617" b="-22305"/>
          <a:stretch/>
        </p:blipFill>
        <p:spPr>
          <a:xfrm>
            <a:off x="135811" y="2011714"/>
            <a:ext cx="4106461" cy="359972"/>
          </a:xfrm>
          <a:prstGeom prst="rect">
            <a:avLst/>
          </a:prstGeom>
        </p:spPr>
      </p:pic>
      <p:pic>
        <p:nvPicPr>
          <p:cNvPr id="9" name="Picture 8">
            <a:extLst>
              <a:ext uri="{FF2B5EF4-FFF2-40B4-BE49-F238E27FC236}">
                <a16:creationId xmlns:a16="http://schemas.microsoft.com/office/drawing/2014/main" id="{A3CB7927-1404-F622-8FB4-0C3F3048B341}"/>
              </a:ext>
            </a:extLst>
          </p:cNvPr>
          <p:cNvPicPr>
            <a:picLocks noChangeAspect="1"/>
          </p:cNvPicPr>
          <p:nvPr/>
        </p:nvPicPr>
        <p:blipFill>
          <a:blip r:embed="rId4">
            <a:extLst>
              <a:ext uri="{28A0092B-C50C-407E-A947-70E740481C1C}">
                <a14:useLocalDpi xmlns:a14="http://schemas.microsoft.com/office/drawing/2010/main" val="0"/>
              </a:ext>
            </a:extLst>
          </a:blip>
          <a:srcRect r="55543"/>
          <a:stretch/>
        </p:blipFill>
        <p:spPr>
          <a:xfrm>
            <a:off x="7294683" y="5123421"/>
            <a:ext cx="3815809" cy="835945"/>
          </a:xfrm>
          <a:prstGeom prst="rect">
            <a:avLst/>
          </a:prstGeom>
        </p:spPr>
      </p:pic>
      <p:pic>
        <p:nvPicPr>
          <p:cNvPr id="11" name="Picture 10">
            <a:extLst>
              <a:ext uri="{FF2B5EF4-FFF2-40B4-BE49-F238E27FC236}">
                <a16:creationId xmlns:a16="http://schemas.microsoft.com/office/drawing/2014/main" id="{DF49DA4F-C82E-43AA-0276-90D0BF71448E}"/>
              </a:ext>
            </a:extLst>
          </p:cNvPr>
          <p:cNvPicPr>
            <a:picLocks noChangeAspect="1"/>
          </p:cNvPicPr>
          <p:nvPr/>
        </p:nvPicPr>
        <p:blipFill>
          <a:blip r:embed="rId5">
            <a:extLst>
              <a:ext uri="{28A0092B-C50C-407E-A947-70E740481C1C}">
                <a14:useLocalDpi xmlns:a14="http://schemas.microsoft.com/office/drawing/2010/main" val="0"/>
              </a:ext>
            </a:extLst>
          </a:blip>
          <a:srcRect t="1" r="55049" b="2345"/>
          <a:stretch/>
        </p:blipFill>
        <p:spPr>
          <a:xfrm>
            <a:off x="7294683" y="4655332"/>
            <a:ext cx="4059117" cy="269076"/>
          </a:xfrm>
          <a:prstGeom prst="rect">
            <a:avLst/>
          </a:prstGeom>
        </p:spPr>
      </p:pic>
      <p:pic>
        <p:nvPicPr>
          <p:cNvPr id="13" name="Picture 12">
            <a:extLst>
              <a:ext uri="{FF2B5EF4-FFF2-40B4-BE49-F238E27FC236}">
                <a16:creationId xmlns:a16="http://schemas.microsoft.com/office/drawing/2014/main" id="{112649FD-9BDA-79C4-0BA6-F4821FBBB283}"/>
              </a:ext>
            </a:extLst>
          </p:cNvPr>
          <p:cNvPicPr>
            <a:picLocks noChangeAspect="1"/>
          </p:cNvPicPr>
          <p:nvPr/>
        </p:nvPicPr>
        <p:blipFill>
          <a:blip r:embed="rId6"/>
          <a:stretch>
            <a:fillRect/>
          </a:stretch>
        </p:blipFill>
        <p:spPr>
          <a:xfrm>
            <a:off x="135811" y="2529575"/>
            <a:ext cx="6992326" cy="4153480"/>
          </a:xfrm>
          <a:prstGeom prst="rect">
            <a:avLst/>
          </a:prstGeom>
        </p:spPr>
      </p:pic>
      <p:pic>
        <p:nvPicPr>
          <p:cNvPr id="17" name="Picture 16">
            <a:extLst>
              <a:ext uri="{FF2B5EF4-FFF2-40B4-BE49-F238E27FC236}">
                <a16:creationId xmlns:a16="http://schemas.microsoft.com/office/drawing/2014/main" id="{C66898B2-FC40-7B09-D41D-17EF60DF6D6F}"/>
              </a:ext>
            </a:extLst>
          </p:cNvPr>
          <p:cNvPicPr>
            <a:picLocks noChangeAspect="1"/>
          </p:cNvPicPr>
          <p:nvPr/>
        </p:nvPicPr>
        <p:blipFill>
          <a:blip r:embed="rId7"/>
          <a:stretch>
            <a:fillRect/>
          </a:stretch>
        </p:blipFill>
        <p:spPr>
          <a:xfrm>
            <a:off x="7294683" y="6158379"/>
            <a:ext cx="4761506" cy="436835"/>
          </a:xfrm>
          <a:prstGeom prst="rect">
            <a:avLst/>
          </a:prstGeom>
        </p:spPr>
      </p:pic>
      <p:sp>
        <p:nvSpPr>
          <p:cNvPr id="3" name="Footer Placeholder 2">
            <a:extLst>
              <a:ext uri="{FF2B5EF4-FFF2-40B4-BE49-F238E27FC236}">
                <a16:creationId xmlns:a16="http://schemas.microsoft.com/office/drawing/2014/main" id="{82CF0C0F-0C46-E4C4-4C2A-94097678B09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981249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EF07-BDB5-D20C-8845-4D9334D74C37}"/>
              </a:ext>
            </a:extLst>
          </p:cNvPr>
          <p:cNvSpPr>
            <a:spLocks noGrp="1"/>
          </p:cNvSpPr>
          <p:nvPr>
            <p:ph type="title"/>
          </p:nvPr>
        </p:nvSpPr>
        <p:spPr/>
        <p:txBody>
          <a:bodyPr/>
          <a:lstStyle/>
          <a:p>
            <a:r>
              <a:rPr lang="en-US" dirty="0"/>
              <a:t>User input</a:t>
            </a:r>
            <a:endParaRPr lang="en-CA" dirty="0"/>
          </a:p>
        </p:txBody>
      </p:sp>
      <p:sp>
        <p:nvSpPr>
          <p:cNvPr id="4" name="Rectangle: Rounded Corners 3">
            <a:extLst>
              <a:ext uri="{FF2B5EF4-FFF2-40B4-BE49-F238E27FC236}">
                <a16:creationId xmlns:a16="http://schemas.microsoft.com/office/drawing/2014/main" id="{09314949-98B1-DABE-71F8-83A19A29BB2D}"/>
              </a:ext>
            </a:extLst>
          </p:cNvPr>
          <p:cNvSpPr/>
          <p:nvPr/>
        </p:nvSpPr>
        <p:spPr>
          <a:xfrm>
            <a:off x="2514930" y="2458388"/>
            <a:ext cx="7512628" cy="424452"/>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D915ED11-4A60-50D7-75F6-1FF424C64C54}"/>
              </a:ext>
            </a:extLst>
          </p:cNvPr>
          <p:cNvSpPr txBox="1"/>
          <p:nvPr/>
        </p:nvSpPr>
        <p:spPr>
          <a:xfrm>
            <a:off x="2501502" y="2458388"/>
            <a:ext cx="1952072" cy="400110"/>
          </a:xfrm>
          <a:prstGeom prst="rect">
            <a:avLst/>
          </a:prstGeom>
          <a:noFill/>
        </p:spPr>
        <p:txBody>
          <a:bodyPr wrap="square" rtlCol="0">
            <a:spAutoFit/>
          </a:bodyPr>
          <a:lstStyle/>
          <a:p>
            <a:r>
              <a:rPr lang="en-US" sz="2000" dirty="0"/>
              <a:t>Program Name</a:t>
            </a:r>
            <a:endParaRPr lang="en-CA" sz="2000" dirty="0"/>
          </a:p>
        </p:txBody>
      </p:sp>
      <p:sp>
        <p:nvSpPr>
          <p:cNvPr id="6" name="TextBox 5">
            <a:extLst>
              <a:ext uri="{FF2B5EF4-FFF2-40B4-BE49-F238E27FC236}">
                <a16:creationId xmlns:a16="http://schemas.microsoft.com/office/drawing/2014/main" id="{9169895C-614A-B7B5-0009-1C0586F3FEA5}"/>
              </a:ext>
            </a:extLst>
          </p:cNvPr>
          <p:cNvSpPr txBox="1"/>
          <p:nvPr/>
        </p:nvSpPr>
        <p:spPr>
          <a:xfrm>
            <a:off x="8628247" y="2470084"/>
            <a:ext cx="942887" cy="400110"/>
          </a:xfrm>
          <a:prstGeom prst="rect">
            <a:avLst/>
          </a:prstGeom>
          <a:noFill/>
        </p:spPr>
        <p:txBody>
          <a:bodyPr wrap="none" rtlCol="0">
            <a:spAutoFit/>
          </a:bodyPr>
          <a:lstStyle/>
          <a:p>
            <a:r>
              <a:rPr lang="en-US" sz="2000" dirty="0"/>
              <a:t>Option</a:t>
            </a:r>
            <a:endParaRPr lang="en-CA" sz="2000" dirty="0"/>
          </a:p>
        </p:txBody>
      </p:sp>
      <p:sp>
        <p:nvSpPr>
          <p:cNvPr id="7" name="TextBox 6">
            <a:extLst>
              <a:ext uri="{FF2B5EF4-FFF2-40B4-BE49-F238E27FC236}">
                <a16:creationId xmlns:a16="http://schemas.microsoft.com/office/drawing/2014/main" id="{49501D4E-7F0E-EB88-3C60-44A7E3F1839E}"/>
              </a:ext>
            </a:extLst>
          </p:cNvPr>
          <p:cNvSpPr txBox="1"/>
          <p:nvPr/>
        </p:nvSpPr>
        <p:spPr>
          <a:xfrm>
            <a:off x="7213916" y="2458388"/>
            <a:ext cx="942887" cy="400110"/>
          </a:xfrm>
          <a:prstGeom prst="rect">
            <a:avLst/>
          </a:prstGeom>
          <a:noFill/>
        </p:spPr>
        <p:txBody>
          <a:bodyPr wrap="none" rtlCol="0">
            <a:spAutoFit/>
          </a:bodyPr>
          <a:lstStyle/>
          <a:p>
            <a:r>
              <a:rPr lang="en-US" sz="2000" dirty="0"/>
              <a:t>Option</a:t>
            </a:r>
            <a:endParaRPr lang="en-CA" sz="2000" dirty="0"/>
          </a:p>
        </p:txBody>
      </p:sp>
      <p:sp>
        <p:nvSpPr>
          <p:cNvPr id="8" name="TextBox 7">
            <a:extLst>
              <a:ext uri="{FF2B5EF4-FFF2-40B4-BE49-F238E27FC236}">
                <a16:creationId xmlns:a16="http://schemas.microsoft.com/office/drawing/2014/main" id="{523533D9-3E99-BC24-955B-2DE048B08BF8}"/>
              </a:ext>
            </a:extLst>
          </p:cNvPr>
          <p:cNvSpPr txBox="1"/>
          <p:nvPr/>
        </p:nvSpPr>
        <p:spPr>
          <a:xfrm>
            <a:off x="4400274" y="2458388"/>
            <a:ext cx="942887" cy="400110"/>
          </a:xfrm>
          <a:prstGeom prst="rect">
            <a:avLst/>
          </a:prstGeom>
          <a:noFill/>
        </p:spPr>
        <p:txBody>
          <a:bodyPr wrap="none" rtlCol="0">
            <a:spAutoFit/>
          </a:bodyPr>
          <a:lstStyle/>
          <a:p>
            <a:r>
              <a:rPr lang="en-US" sz="2000" dirty="0"/>
              <a:t>Option</a:t>
            </a:r>
            <a:endParaRPr lang="en-CA" sz="2000" dirty="0"/>
          </a:p>
        </p:txBody>
      </p:sp>
      <p:sp>
        <p:nvSpPr>
          <p:cNvPr id="9" name="TextBox 8">
            <a:extLst>
              <a:ext uri="{FF2B5EF4-FFF2-40B4-BE49-F238E27FC236}">
                <a16:creationId xmlns:a16="http://schemas.microsoft.com/office/drawing/2014/main" id="{9D6DCCE5-34DA-C158-1443-5B09C84DC583}"/>
              </a:ext>
            </a:extLst>
          </p:cNvPr>
          <p:cNvSpPr txBox="1"/>
          <p:nvPr/>
        </p:nvSpPr>
        <p:spPr>
          <a:xfrm>
            <a:off x="5710083" y="2458388"/>
            <a:ext cx="942887" cy="400110"/>
          </a:xfrm>
          <a:prstGeom prst="rect">
            <a:avLst/>
          </a:prstGeom>
          <a:noFill/>
        </p:spPr>
        <p:txBody>
          <a:bodyPr wrap="none" rtlCol="0">
            <a:spAutoFit/>
          </a:bodyPr>
          <a:lstStyle/>
          <a:p>
            <a:r>
              <a:rPr lang="en-US" sz="2000" dirty="0"/>
              <a:t>Option</a:t>
            </a:r>
            <a:endParaRPr lang="en-CA" sz="2000" dirty="0"/>
          </a:p>
        </p:txBody>
      </p:sp>
      <p:pic>
        <p:nvPicPr>
          <p:cNvPr id="10" name="Picture 9">
            <a:extLst>
              <a:ext uri="{FF2B5EF4-FFF2-40B4-BE49-F238E27FC236}">
                <a16:creationId xmlns:a16="http://schemas.microsoft.com/office/drawing/2014/main" id="{C09FBF00-66BC-54EA-7099-2AAA92E2120F}"/>
              </a:ext>
            </a:extLst>
          </p:cNvPr>
          <p:cNvPicPr>
            <a:picLocks noChangeAspect="1"/>
          </p:cNvPicPr>
          <p:nvPr/>
        </p:nvPicPr>
        <p:blipFill rotWithShape="1">
          <a:blip r:embed="rId2"/>
          <a:srcRect l="31860" t="11456" b="13192"/>
          <a:stretch/>
        </p:blipFill>
        <p:spPr>
          <a:xfrm>
            <a:off x="3499249" y="1834287"/>
            <a:ext cx="5801791" cy="424452"/>
          </a:xfrm>
          <a:prstGeom prst="rect">
            <a:avLst/>
          </a:prstGeom>
        </p:spPr>
      </p:pic>
      <p:sp>
        <p:nvSpPr>
          <p:cNvPr id="11" name="Rectangle: Rounded Corners 10">
            <a:extLst>
              <a:ext uri="{FF2B5EF4-FFF2-40B4-BE49-F238E27FC236}">
                <a16:creationId xmlns:a16="http://schemas.microsoft.com/office/drawing/2014/main" id="{A79269B2-B7C3-674B-0E7C-9D2F548372CD}"/>
              </a:ext>
            </a:extLst>
          </p:cNvPr>
          <p:cNvSpPr/>
          <p:nvPr/>
        </p:nvSpPr>
        <p:spPr>
          <a:xfrm>
            <a:off x="2514930" y="3003386"/>
            <a:ext cx="7512627" cy="424452"/>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4AC14C67-583D-E8B8-59CD-CC61C171FBF3}"/>
              </a:ext>
            </a:extLst>
          </p:cNvPr>
          <p:cNvSpPr txBox="1"/>
          <p:nvPr/>
        </p:nvSpPr>
        <p:spPr>
          <a:xfrm>
            <a:off x="2602940" y="3003386"/>
            <a:ext cx="1567610" cy="400110"/>
          </a:xfrm>
          <a:prstGeom prst="rect">
            <a:avLst/>
          </a:prstGeom>
          <a:noFill/>
        </p:spPr>
        <p:txBody>
          <a:bodyPr wrap="square" rtlCol="0">
            <a:spAutoFit/>
          </a:bodyPr>
          <a:lstStyle/>
          <a:p>
            <a:r>
              <a:rPr lang="en-US" sz="2000" dirty="0"/>
              <a:t>Argument[0]</a:t>
            </a:r>
            <a:endParaRPr lang="en-CA" sz="2000" dirty="0"/>
          </a:p>
        </p:txBody>
      </p:sp>
      <p:sp>
        <p:nvSpPr>
          <p:cNvPr id="13" name="TextBox 12">
            <a:extLst>
              <a:ext uri="{FF2B5EF4-FFF2-40B4-BE49-F238E27FC236}">
                <a16:creationId xmlns:a16="http://schemas.microsoft.com/office/drawing/2014/main" id="{DD7ECBA5-DEA0-2810-0933-DEB8ACE4E30B}"/>
              </a:ext>
            </a:extLst>
          </p:cNvPr>
          <p:cNvSpPr txBox="1"/>
          <p:nvPr/>
        </p:nvSpPr>
        <p:spPr>
          <a:xfrm>
            <a:off x="4409419" y="3003386"/>
            <a:ext cx="926836" cy="400110"/>
          </a:xfrm>
          <a:prstGeom prst="rect">
            <a:avLst/>
          </a:prstGeom>
          <a:noFill/>
        </p:spPr>
        <p:txBody>
          <a:bodyPr wrap="square" rtlCol="0">
            <a:spAutoFit/>
          </a:bodyPr>
          <a:lstStyle/>
          <a:p>
            <a:r>
              <a:rPr lang="en-US" sz="2000" dirty="0"/>
              <a:t>Arg [1]</a:t>
            </a:r>
            <a:endParaRPr lang="en-CA" sz="2000" dirty="0"/>
          </a:p>
        </p:txBody>
      </p:sp>
      <p:sp>
        <p:nvSpPr>
          <p:cNvPr id="14" name="TextBox 13">
            <a:extLst>
              <a:ext uri="{FF2B5EF4-FFF2-40B4-BE49-F238E27FC236}">
                <a16:creationId xmlns:a16="http://schemas.microsoft.com/office/drawing/2014/main" id="{CC680721-6F7F-7B22-8A18-2F253524E546}"/>
              </a:ext>
            </a:extLst>
          </p:cNvPr>
          <p:cNvSpPr txBox="1"/>
          <p:nvPr/>
        </p:nvSpPr>
        <p:spPr>
          <a:xfrm>
            <a:off x="7325434" y="3013600"/>
            <a:ext cx="926835" cy="400110"/>
          </a:xfrm>
          <a:prstGeom prst="rect">
            <a:avLst/>
          </a:prstGeom>
          <a:noFill/>
        </p:spPr>
        <p:txBody>
          <a:bodyPr wrap="square" rtlCol="0">
            <a:spAutoFit/>
          </a:bodyPr>
          <a:lstStyle/>
          <a:p>
            <a:r>
              <a:rPr lang="en-US" sz="2000" dirty="0"/>
              <a:t>Arg [3]</a:t>
            </a:r>
            <a:endParaRPr lang="en-CA" sz="2000" dirty="0"/>
          </a:p>
        </p:txBody>
      </p:sp>
      <p:sp>
        <p:nvSpPr>
          <p:cNvPr id="15" name="TextBox 14">
            <a:extLst>
              <a:ext uri="{FF2B5EF4-FFF2-40B4-BE49-F238E27FC236}">
                <a16:creationId xmlns:a16="http://schemas.microsoft.com/office/drawing/2014/main" id="{F4AE9C54-98FD-6581-8507-9149D4D1107F}"/>
              </a:ext>
            </a:extLst>
          </p:cNvPr>
          <p:cNvSpPr txBox="1"/>
          <p:nvPr/>
        </p:nvSpPr>
        <p:spPr>
          <a:xfrm>
            <a:off x="8708692" y="3013600"/>
            <a:ext cx="862442" cy="400110"/>
          </a:xfrm>
          <a:prstGeom prst="rect">
            <a:avLst/>
          </a:prstGeom>
          <a:noFill/>
        </p:spPr>
        <p:txBody>
          <a:bodyPr wrap="square" rtlCol="0">
            <a:spAutoFit/>
          </a:bodyPr>
          <a:lstStyle/>
          <a:p>
            <a:r>
              <a:rPr lang="en-US" sz="2000" dirty="0"/>
              <a:t>Arg[4]</a:t>
            </a:r>
            <a:endParaRPr lang="en-CA" sz="2000" dirty="0"/>
          </a:p>
        </p:txBody>
      </p:sp>
      <p:sp>
        <p:nvSpPr>
          <p:cNvPr id="16" name="TextBox 15">
            <a:extLst>
              <a:ext uri="{FF2B5EF4-FFF2-40B4-BE49-F238E27FC236}">
                <a16:creationId xmlns:a16="http://schemas.microsoft.com/office/drawing/2014/main" id="{72FD4357-6C75-B09B-7E11-FB37E06F061D}"/>
              </a:ext>
            </a:extLst>
          </p:cNvPr>
          <p:cNvSpPr txBox="1"/>
          <p:nvPr/>
        </p:nvSpPr>
        <p:spPr>
          <a:xfrm>
            <a:off x="5807825" y="3013610"/>
            <a:ext cx="926835" cy="400110"/>
          </a:xfrm>
          <a:prstGeom prst="rect">
            <a:avLst/>
          </a:prstGeom>
          <a:noFill/>
        </p:spPr>
        <p:txBody>
          <a:bodyPr wrap="square" rtlCol="0">
            <a:spAutoFit/>
          </a:bodyPr>
          <a:lstStyle/>
          <a:p>
            <a:r>
              <a:rPr lang="en-US" sz="2000" dirty="0"/>
              <a:t>Arg [2]</a:t>
            </a:r>
            <a:endParaRPr lang="en-CA" sz="2000" dirty="0"/>
          </a:p>
        </p:txBody>
      </p:sp>
      <p:pic>
        <p:nvPicPr>
          <p:cNvPr id="18" name="Picture 17">
            <a:extLst>
              <a:ext uri="{FF2B5EF4-FFF2-40B4-BE49-F238E27FC236}">
                <a16:creationId xmlns:a16="http://schemas.microsoft.com/office/drawing/2014/main" id="{6A572BA3-DB86-256B-57B5-CC0F5EC6F8DB}"/>
              </a:ext>
            </a:extLst>
          </p:cNvPr>
          <p:cNvPicPr>
            <a:picLocks noChangeAspect="1"/>
          </p:cNvPicPr>
          <p:nvPr/>
        </p:nvPicPr>
        <p:blipFill>
          <a:blip r:embed="rId3"/>
          <a:stretch>
            <a:fillRect/>
          </a:stretch>
        </p:blipFill>
        <p:spPr>
          <a:xfrm>
            <a:off x="2514930" y="3663408"/>
            <a:ext cx="7711045" cy="3082285"/>
          </a:xfrm>
          <a:prstGeom prst="rect">
            <a:avLst/>
          </a:prstGeom>
        </p:spPr>
      </p:pic>
      <p:sp>
        <p:nvSpPr>
          <p:cNvPr id="3" name="Footer Placeholder 2">
            <a:extLst>
              <a:ext uri="{FF2B5EF4-FFF2-40B4-BE49-F238E27FC236}">
                <a16:creationId xmlns:a16="http://schemas.microsoft.com/office/drawing/2014/main" id="{BB6A0A7D-28C7-7754-393C-6D7AECBE300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21090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B2E9-9B40-6A3F-F995-C824D29893E1}"/>
              </a:ext>
            </a:extLst>
          </p:cNvPr>
          <p:cNvSpPr>
            <a:spLocks noGrp="1"/>
          </p:cNvSpPr>
          <p:nvPr>
            <p:ph type="title"/>
          </p:nvPr>
        </p:nvSpPr>
        <p:spPr/>
        <p:txBody>
          <a:bodyPr/>
          <a:lstStyle/>
          <a:p>
            <a:r>
              <a:rPr lang="en-US" dirty="0"/>
              <a:t>Day 11</a:t>
            </a:r>
            <a:endParaRPr lang="en-CA" dirty="0"/>
          </a:p>
        </p:txBody>
      </p:sp>
      <p:sp>
        <p:nvSpPr>
          <p:cNvPr id="3" name="Content Placeholder 2">
            <a:extLst>
              <a:ext uri="{FF2B5EF4-FFF2-40B4-BE49-F238E27FC236}">
                <a16:creationId xmlns:a16="http://schemas.microsoft.com/office/drawing/2014/main" id="{F5F364FE-376B-D4A5-8C11-33AD1125B69E}"/>
              </a:ext>
            </a:extLst>
          </p:cNvPr>
          <p:cNvSpPr>
            <a:spLocks noGrp="1"/>
          </p:cNvSpPr>
          <p:nvPr>
            <p:ph idx="1"/>
          </p:nvPr>
        </p:nvSpPr>
        <p:spPr/>
        <p:txBody>
          <a:bodyPr/>
          <a:lstStyle/>
          <a:p>
            <a:r>
              <a:rPr lang="en-US" dirty="0"/>
              <a:t>Outline </a:t>
            </a:r>
          </a:p>
          <a:p>
            <a:pPr lvl="1"/>
            <a:r>
              <a:rPr lang="en-US" dirty="0"/>
              <a:t>Script</a:t>
            </a:r>
          </a:p>
          <a:p>
            <a:pPr lvl="2"/>
            <a:r>
              <a:rPr lang="en-US" dirty="0"/>
              <a:t>if statement</a:t>
            </a:r>
          </a:p>
          <a:p>
            <a:pPr lvl="3"/>
            <a:r>
              <a:rPr lang="en-US" dirty="0"/>
              <a:t>if then</a:t>
            </a:r>
          </a:p>
          <a:p>
            <a:pPr lvl="3"/>
            <a:r>
              <a:rPr lang="en-US" dirty="0" err="1"/>
              <a:t>elif</a:t>
            </a:r>
            <a:r>
              <a:rPr lang="en-US" dirty="0"/>
              <a:t> then</a:t>
            </a:r>
          </a:p>
          <a:p>
            <a:pPr lvl="3"/>
            <a:r>
              <a:rPr lang="en-US" dirty="0"/>
              <a:t>else </a:t>
            </a:r>
          </a:p>
          <a:p>
            <a:pPr lvl="3"/>
            <a:r>
              <a:rPr lang="en-US" dirty="0"/>
              <a:t>fi</a:t>
            </a:r>
          </a:p>
          <a:p>
            <a:pPr lvl="3"/>
            <a:endParaRPr lang="en-US" dirty="0"/>
          </a:p>
          <a:p>
            <a:pPr lvl="3"/>
            <a:endParaRPr lang="en-CA" dirty="0"/>
          </a:p>
        </p:txBody>
      </p:sp>
      <p:sp>
        <p:nvSpPr>
          <p:cNvPr id="4" name="Footer Placeholder 3">
            <a:extLst>
              <a:ext uri="{FF2B5EF4-FFF2-40B4-BE49-F238E27FC236}">
                <a16:creationId xmlns:a16="http://schemas.microsoft.com/office/drawing/2014/main" id="{4FAA76DB-A0A4-DE15-ECCD-083187B9226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58341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A1E2-895F-337B-1BD5-31E14D64596A}"/>
              </a:ext>
            </a:extLst>
          </p:cNvPr>
          <p:cNvSpPr>
            <a:spLocks noGrp="1"/>
          </p:cNvSpPr>
          <p:nvPr>
            <p:ph type="title"/>
          </p:nvPr>
        </p:nvSpPr>
        <p:spPr/>
        <p:txBody>
          <a:bodyPr/>
          <a:lstStyle/>
          <a:p>
            <a:r>
              <a:rPr lang="en-US" dirty="0"/>
              <a:t>if, </a:t>
            </a:r>
            <a:r>
              <a:rPr lang="en-US" dirty="0" err="1"/>
              <a:t>elif</a:t>
            </a:r>
            <a:r>
              <a:rPr lang="en-US" dirty="0"/>
              <a:t>, else, then, fi</a:t>
            </a:r>
            <a:endParaRPr lang="en-CA" dirty="0"/>
          </a:p>
        </p:txBody>
      </p:sp>
      <p:pic>
        <p:nvPicPr>
          <p:cNvPr id="5" name="Picture 4">
            <a:extLst>
              <a:ext uri="{FF2B5EF4-FFF2-40B4-BE49-F238E27FC236}">
                <a16:creationId xmlns:a16="http://schemas.microsoft.com/office/drawing/2014/main" id="{27EFD615-9C0D-0F72-B4AD-720F3908E3AB}"/>
              </a:ext>
            </a:extLst>
          </p:cNvPr>
          <p:cNvPicPr>
            <a:picLocks noChangeAspect="1"/>
          </p:cNvPicPr>
          <p:nvPr/>
        </p:nvPicPr>
        <p:blipFill>
          <a:blip r:embed="rId2"/>
          <a:stretch>
            <a:fillRect/>
          </a:stretch>
        </p:blipFill>
        <p:spPr>
          <a:xfrm>
            <a:off x="6096000" y="1776506"/>
            <a:ext cx="5699114" cy="4449575"/>
          </a:xfrm>
          <a:prstGeom prst="rect">
            <a:avLst/>
          </a:prstGeom>
        </p:spPr>
      </p:pic>
      <p:pic>
        <p:nvPicPr>
          <p:cNvPr id="7" name="Picture 6">
            <a:extLst>
              <a:ext uri="{FF2B5EF4-FFF2-40B4-BE49-F238E27FC236}">
                <a16:creationId xmlns:a16="http://schemas.microsoft.com/office/drawing/2014/main" id="{465CA62E-06D2-86F7-FD78-DB21F14E4A38}"/>
              </a:ext>
            </a:extLst>
          </p:cNvPr>
          <p:cNvPicPr>
            <a:picLocks noChangeAspect="1"/>
          </p:cNvPicPr>
          <p:nvPr/>
        </p:nvPicPr>
        <p:blipFill>
          <a:blip r:embed="rId3"/>
          <a:stretch>
            <a:fillRect/>
          </a:stretch>
        </p:blipFill>
        <p:spPr>
          <a:xfrm>
            <a:off x="729574" y="1739807"/>
            <a:ext cx="4925112" cy="2800741"/>
          </a:xfrm>
          <a:prstGeom prst="rect">
            <a:avLst/>
          </a:prstGeom>
        </p:spPr>
      </p:pic>
      <p:sp>
        <p:nvSpPr>
          <p:cNvPr id="3" name="Footer Placeholder 2">
            <a:extLst>
              <a:ext uri="{FF2B5EF4-FFF2-40B4-BE49-F238E27FC236}">
                <a16:creationId xmlns:a16="http://schemas.microsoft.com/office/drawing/2014/main" id="{46BF18EE-BC28-FBD6-FF80-9EED14458ED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3773677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210D-8336-E2E2-4BD1-CAA265E98577}"/>
              </a:ext>
            </a:extLst>
          </p:cNvPr>
          <p:cNvSpPr>
            <a:spLocks noGrp="1"/>
          </p:cNvSpPr>
          <p:nvPr>
            <p:ph type="title"/>
          </p:nvPr>
        </p:nvSpPr>
        <p:spPr/>
        <p:txBody>
          <a:bodyPr/>
          <a:lstStyle/>
          <a:p>
            <a:r>
              <a:rPr lang="en-US" dirty="0"/>
              <a:t>Operations</a:t>
            </a:r>
            <a:endParaRPr lang="en-CA" dirty="0"/>
          </a:p>
        </p:txBody>
      </p:sp>
      <p:pic>
        <p:nvPicPr>
          <p:cNvPr id="5" name="Picture 4">
            <a:extLst>
              <a:ext uri="{FF2B5EF4-FFF2-40B4-BE49-F238E27FC236}">
                <a16:creationId xmlns:a16="http://schemas.microsoft.com/office/drawing/2014/main" id="{EB6DCC6C-D71B-2140-6906-644BFB5B03AC}"/>
              </a:ext>
            </a:extLst>
          </p:cNvPr>
          <p:cNvPicPr>
            <a:picLocks noChangeAspect="1"/>
          </p:cNvPicPr>
          <p:nvPr/>
        </p:nvPicPr>
        <p:blipFill>
          <a:blip r:embed="rId2"/>
          <a:stretch>
            <a:fillRect/>
          </a:stretch>
        </p:blipFill>
        <p:spPr>
          <a:xfrm>
            <a:off x="7617263" y="700581"/>
            <a:ext cx="3915321" cy="5963482"/>
          </a:xfrm>
          <a:prstGeom prst="rect">
            <a:avLst/>
          </a:prstGeom>
        </p:spPr>
      </p:pic>
      <p:pic>
        <p:nvPicPr>
          <p:cNvPr id="7" name="Picture 6">
            <a:extLst>
              <a:ext uri="{FF2B5EF4-FFF2-40B4-BE49-F238E27FC236}">
                <a16:creationId xmlns:a16="http://schemas.microsoft.com/office/drawing/2014/main" id="{4510BBA2-F7C4-AC3E-3154-B4F0B1D6BE67}"/>
              </a:ext>
            </a:extLst>
          </p:cNvPr>
          <p:cNvPicPr>
            <a:picLocks noChangeAspect="1"/>
          </p:cNvPicPr>
          <p:nvPr/>
        </p:nvPicPr>
        <p:blipFill>
          <a:blip r:embed="rId3"/>
          <a:stretch>
            <a:fillRect/>
          </a:stretch>
        </p:blipFill>
        <p:spPr>
          <a:xfrm>
            <a:off x="838200" y="1894489"/>
            <a:ext cx="5172797" cy="3334215"/>
          </a:xfrm>
          <a:prstGeom prst="rect">
            <a:avLst/>
          </a:prstGeom>
        </p:spPr>
      </p:pic>
      <p:sp>
        <p:nvSpPr>
          <p:cNvPr id="3" name="Footer Placeholder 2">
            <a:extLst>
              <a:ext uri="{FF2B5EF4-FFF2-40B4-BE49-F238E27FC236}">
                <a16:creationId xmlns:a16="http://schemas.microsoft.com/office/drawing/2014/main" id="{8DE97915-7EA4-521E-C9EF-6F0174267F7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143719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47CE-7568-9AE4-D31D-FFE491D127C0}"/>
              </a:ext>
            </a:extLst>
          </p:cNvPr>
          <p:cNvSpPr>
            <a:spLocks noGrp="1"/>
          </p:cNvSpPr>
          <p:nvPr>
            <p:ph type="title"/>
          </p:nvPr>
        </p:nvSpPr>
        <p:spPr/>
        <p:txBody>
          <a:bodyPr/>
          <a:lstStyle/>
          <a:p>
            <a:r>
              <a:rPr lang="en-US" dirty="0"/>
              <a:t>Ex2: Script-2 &amp; Script-3</a:t>
            </a:r>
            <a:endParaRPr lang="en-CA" dirty="0"/>
          </a:p>
        </p:txBody>
      </p:sp>
      <p:pic>
        <p:nvPicPr>
          <p:cNvPr id="7" name="Picture 6" descr="A screenshot of a computer&#10;&#10;Description automatically generated">
            <a:extLst>
              <a:ext uri="{FF2B5EF4-FFF2-40B4-BE49-F238E27FC236}">
                <a16:creationId xmlns:a16="http://schemas.microsoft.com/office/drawing/2014/main" id="{4A1C342F-3093-160E-9DC3-BCF2B89EC937}"/>
              </a:ext>
            </a:extLst>
          </p:cNvPr>
          <p:cNvPicPr>
            <a:picLocks noChangeAspect="1"/>
          </p:cNvPicPr>
          <p:nvPr/>
        </p:nvPicPr>
        <p:blipFill>
          <a:blip r:embed="rId2">
            <a:extLst>
              <a:ext uri="{28A0092B-C50C-407E-A947-70E740481C1C}">
                <a14:useLocalDpi xmlns:a14="http://schemas.microsoft.com/office/drawing/2010/main" val="0"/>
              </a:ext>
            </a:extLst>
          </a:blip>
          <a:srcRect r="59320"/>
          <a:stretch/>
        </p:blipFill>
        <p:spPr>
          <a:xfrm>
            <a:off x="216130" y="2461765"/>
            <a:ext cx="2848373" cy="4182059"/>
          </a:xfrm>
          <a:prstGeom prst="rect">
            <a:avLst/>
          </a:prstGeom>
        </p:spPr>
      </p:pic>
      <p:pic>
        <p:nvPicPr>
          <p:cNvPr id="9" name="Picture 8" descr="A computer screen with white text&#10;&#10;Description automatically generated">
            <a:extLst>
              <a:ext uri="{FF2B5EF4-FFF2-40B4-BE49-F238E27FC236}">
                <a16:creationId xmlns:a16="http://schemas.microsoft.com/office/drawing/2014/main" id="{22A5B89D-38DE-075D-7890-BCF9F74BDBEC}"/>
              </a:ext>
            </a:extLst>
          </p:cNvPr>
          <p:cNvPicPr>
            <a:picLocks noChangeAspect="1"/>
          </p:cNvPicPr>
          <p:nvPr/>
        </p:nvPicPr>
        <p:blipFill>
          <a:blip r:embed="rId3">
            <a:extLst>
              <a:ext uri="{28A0092B-C50C-407E-A947-70E740481C1C}">
                <a14:useLocalDpi xmlns:a14="http://schemas.microsoft.com/office/drawing/2010/main" val="0"/>
              </a:ext>
            </a:extLst>
          </a:blip>
          <a:srcRect r="48189"/>
          <a:stretch/>
        </p:blipFill>
        <p:spPr>
          <a:xfrm>
            <a:off x="3314430" y="2471292"/>
            <a:ext cx="3642560" cy="4172532"/>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67C7677D-2F06-2835-8E8B-379EDE90F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917" y="2471292"/>
            <a:ext cx="4610743" cy="1390844"/>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E9BAF9E2-12C0-2568-BBF2-789EA53696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917" y="3997073"/>
            <a:ext cx="3305636" cy="876422"/>
          </a:xfrm>
          <a:prstGeom prst="rect">
            <a:avLst/>
          </a:prstGeom>
        </p:spPr>
      </p:pic>
      <p:sp>
        <p:nvSpPr>
          <p:cNvPr id="3" name="Footer Placeholder 2">
            <a:extLst>
              <a:ext uri="{FF2B5EF4-FFF2-40B4-BE49-F238E27FC236}">
                <a16:creationId xmlns:a16="http://schemas.microsoft.com/office/drawing/2014/main" id="{B5438CC5-63D9-92BD-10BC-1813236A3D7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0929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F78F-5DC7-8C53-A88F-DCAC5641B56C}"/>
              </a:ext>
            </a:extLst>
          </p:cNvPr>
          <p:cNvSpPr>
            <a:spLocks noGrp="1"/>
          </p:cNvSpPr>
          <p:nvPr>
            <p:ph type="title"/>
          </p:nvPr>
        </p:nvSpPr>
        <p:spPr>
          <a:xfrm>
            <a:off x="838200" y="287701"/>
            <a:ext cx="10515600" cy="1325563"/>
          </a:xfrm>
        </p:spPr>
        <p:txBody>
          <a:bodyPr/>
          <a:lstStyle/>
          <a:p>
            <a:r>
              <a:rPr lang="en-US" dirty="0" err="1"/>
              <a:t>ip</a:t>
            </a:r>
            <a:r>
              <a:rPr lang="en-US" dirty="0"/>
              <a:t> address (newer version)</a:t>
            </a:r>
            <a:endParaRPr lang="en-CA" dirty="0"/>
          </a:p>
        </p:txBody>
      </p:sp>
      <p:sp>
        <p:nvSpPr>
          <p:cNvPr id="3" name="Content Placeholder 2">
            <a:extLst>
              <a:ext uri="{FF2B5EF4-FFF2-40B4-BE49-F238E27FC236}">
                <a16:creationId xmlns:a16="http://schemas.microsoft.com/office/drawing/2014/main" id="{78A45777-84AC-B812-1BEE-AE310D1513DD}"/>
              </a:ext>
            </a:extLst>
          </p:cNvPr>
          <p:cNvSpPr>
            <a:spLocks noGrp="1"/>
          </p:cNvSpPr>
          <p:nvPr>
            <p:ph idx="1"/>
          </p:nvPr>
        </p:nvSpPr>
        <p:spPr>
          <a:xfrm>
            <a:off x="838200" y="1613264"/>
            <a:ext cx="10515600" cy="1595157"/>
          </a:xfrm>
        </p:spPr>
        <p:txBody>
          <a:bodyPr>
            <a:normAutofit/>
          </a:bodyPr>
          <a:lstStyle/>
          <a:p>
            <a:r>
              <a:rPr lang="en-US" sz="2400" dirty="0"/>
              <a:t>This command will list all network interfaces along with their IP addresses.</a:t>
            </a:r>
          </a:p>
          <a:p>
            <a:r>
              <a:rPr lang="en-US" sz="2400" dirty="0"/>
              <a:t>determine the IP address or addresses of your Linux system.</a:t>
            </a:r>
            <a:endParaRPr lang="en-CA" sz="2400" dirty="0"/>
          </a:p>
        </p:txBody>
      </p:sp>
      <p:pic>
        <p:nvPicPr>
          <p:cNvPr id="5" name="Picture 4">
            <a:extLst>
              <a:ext uri="{FF2B5EF4-FFF2-40B4-BE49-F238E27FC236}">
                <a16:creationId xmlns:a16="http://schemas.microsoft.com/office/drawing/2014/main" id="{2C8351A3-05C3-8525-FC1F-634C3D7422D3}"/>
              </a:ext>
            </a:extLst>
          </p:cNvPr>
          <p:cNvPicPr>
            <a:picLocks noChangeAspect="1"/>
          </p:cNvPicPr>
          <p:nvPr/>
        </p:nvPicPr>
        <p:blipFill>
          <a:blip r:embed="rId2"/>
          <a:stretch>
            <a:fillRect/>
          </a:stretch>
        </p:blipFill>
        <p:spPr>
          <a:xfrm>
            <a:off x="288759" y="3429000"/>
            <a:ext cx="11721242" cy="3249579"/>
          </a:xfrm>
          <a:prstGeom prst="rect">
            <a:avLst/>
          </a:prstGeom>
        </p:spPr>
      </p:pic>
      <p:sp>
        <p:nvSpPr>
          <p:cNvPr id="4" name="Rectangle: Rounded Corners 3">
            <a:extLst>
              <a:ext uri="{FF2B5EF4-FFF2-40B4-BE49-F238E27FC236}">
                <a16:creationId xmlns:a16="http://schemas.microsoft.com/office/drawing/2014/main" id="{AB2C7792-9E71-2085-3ACD-823813559A24}"/>
              </a:ext>
            </a:extLst>
          </p:cNvPr>
          <p:cNvSpPr/>
          <p:nvPr/>
        </p:nvSpPr>
        <p:spPr>
          <a:xfrm>
            <a:off x="1808018" y="3429000"/>
            <a:ext cx="1330037" cy="25977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07FE7AD2-A3E2-EE2F-FFE6-6A4C763B8358}"/>
              </a:ext>
            </a:extLst>
          </p:cNvPr>
          <p:cNvSpPr/>
          <p:nvPr/>
        </p:nvSpPr>
        <p:spPr>
          <a:xfrm>
            <a:off x="1253836" y="5701146"/>
            <a:ext cx="4481946" cy="25977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93E7EB2F-3C39-96B9-11BA-0FE668F505C3}"/>
              </a:ext>
            </a:extLst>
          </p:cNvPr>
          <p:cNvSpPr/>
          <p:nvPr/>
        </p:nvSpPr>
        <p:spPr>
          <a:xfrm>
            <a:off x="8343900" y="633845"/>
            <a:ext cx="2223655" cy="446810"/>
          </a:xfrm>
          <a:prstGeom prst="roundRect">
            <a:avLst/>
          </a:prstGeom>
          <a:solidFill>
            <a:schemeClr val="bg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iproute2 package</a:t>
            </a:r>
          </a:p>
        </p:txBody>
      </p:sp>
      <p:sp>
        <p:nvSpPr>
          <p:cNvPr id="8" name="Footer Placeholder 7">
            <a:extLst>
              <a:ext uri="{FF2B5EF4-FFF2-40B4-BE49-F238E27FC236}">
                <a16:creationId xmlns:a16="http://schemas.microsoft.com/office/drawing/2014/main" id="{AB8E75EA-E560-B17A-77E5-354E97A08CA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07724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D85F-22AC-7DA9-068C-3579371FCC4C}"/>
              </a:ext>
            </a:extLst>
          </p:cNvPr>
          <p:cNvSpPr>
            <a:spLocks noGrp="1"/>
          </p:cNvSpPr>
          <p:nvPr>
            <p:ph type="title"/>
          </p:nvPr>
        </p:nvSpPr>
        <p:spPr/>
        <p:txBody>
          <a:bodyPr/>
          <a:lstStyle/>
          <a:p>
            <a:r>
              <a:rPr lang="en-US" dirty="0"/>
              <a:t>ls (List</a:t>
            </a:r>
            <a:r>
              <a:rPr lang="en-US" b="1" dirty="0"/>
              <a:t>)</a:t>
            </a:r>
            <a:endParaRPr lang="en-CA" dirty="0"/>
          </a:p>
        </p:txBody>
      </p:sp>
      <p:sp>
        <p:nvSpPr>
          <p:cNvPr id="3" name="Content Placeholder 2">
            <a:extLst>
              <a:ext uri="{FF2B5EF4-FFF2-40B4-BE49-F238E27FC236}">
                <a16:creationId xmlns:a16="http://schemas.microsoft.com/office/drawing/2014/main" id="{67C429FF-44A3-2BF3-ADF7-B848E19BE885}"/>
              </a:ext>
            </a:extLst>
          </p:cNvPr>
          <p:cNvSpPr>
            <a:spLocks noGrp="1"/>
          </p:cNvSpPr>
          <p:nvPr>
            <p:ph idx="1"/>
          </p:nvPr>
        </p:nvSpPr>
        <p:spPr>
          <a:xfrm>
            <a:off x="331550" y="1835457"/>
            <a:ext cx="4712399" cy="4351338"/>
          </a:xfrm>
        </p:spPr>
        <p:txBody>
          <a:bodyPr>
            <a:normAutofit lnSpcReduction="10000"/>
          </a:bodyPr>
          <a:lstStyle/>
          <a:p>
            <a:r>
              <a:rPr lang="en-US" sz="2400" dirty="0"/>
              <a:t>Lists the files and directories in the current directory.</a:t>
            </a:r>
          </a:p>
          <a:p>
            <a:endParaRPr lang="en-US" sz="2400" dirty="0"/>
          </a:p>
          <a:p>
            <a:pPr marL="0" indent="0">
              <a:buNone/>
            </a:pPr>
            <a:r>
              <a:rPr lang="en-US" sz="2400" dirty="0"/>
              <a:t>-l  </a:t>
            </a:r>
            <a:r>
              <a:rPr lang="en-US" sz="2400" dirty="0">
                <a:sym typeface="Wingdings" panose="05000000000000000000" pitchFamily="2" charset="2"/>
              </a:rPr>
              <a:t> detailed information </a:t>
            </a:r>
          </a:p>
          <a:p>
            <a:pPr marL="0" indent="0">
              <a:buNone/>
            </a:pPr>
            <a:r>
              <a:rPr lang="en-US" sz="2400" dirty="0">
                <a:sym typeface="Wingdings" panose="05000000000000000000" pitchFamily="2" charset="2"/>
              </a:rPr>
              <a:t>-h  Human-Readable Sizes, KB, MB, GB, </a:t>
            </a:r>
            <a:r>
              <a:rPr lang="en-US" sz="2400" dirty="0" err="1">
                <a:sym typeface="Wingdings" panose="05000000000000000000" pitchFamily="2" charset="2"/>
              </a:rPr>
              <a:t>etc</a:t>
            </a:r>
            <a:r>
              <a:rPr lang="en-US" sz="2400" dirty="0">
                <a:sym typeface="Wingdings" panose="05000000000000000000" pitchFamily="2" charset="2"/>
              </a:rPr>
              <a:t>…</a:t>
            </a:r>
          </a:p>
          <a:p>
            <a:pPr marL="0" indent="0">
              <a:buNone/>
            </a:pPr>
            <a:r>
              <a:rPr lang="en-US" sz="2400" dirty="0">
                <a:sym typeface="Wingdings" panose="05000000000000000000" pitchFamily="2" charset="2"/>
              </a:rPr>
              <a:t>-a  all files, including hidden files</a:t>
            </a:r>
          </a:p>
          <a:p>
            <a:pPr marL="0" indent="0">
              <a:buNone/>
            </a:pPr>
            <a:r>
              <a:rPr lang="en-US" sz="2400" dirty="0">
                <a:sym typeface="Wingdings" panose="05000000000000000000" pitchFamily="2" charset="2"/>
              </a:rPr>
              <a:t>-</a:t>
            </a:r>
            <a:r>
              <a:rPr lang="en-US" sz="2400" dirty="0" err="1">
                <a:sym typeface="Wingdings" panose="05000000000000000000" pitchFamily="2" charset="2"/>
              </a:rPr>
              <a:t>i</a:t>
            </a:r>
            <a:r>
              <a:rPr lang="en-US" sz="2400" dirty="0">
                <a:sym typeface="Wingdings" panose="05000000000000000000" pitchFamily="2" charset="2"/>
              </a:rPr>
              <a:t>  </a:t>
            </a:r>
            <a:r>
              <a:rPr lang="en-US" sz="2400" dirty="0" err="1">
                <a:sym typeface="Wingdings" panose="05000000000000000000" pitchFamily="2" charset="2"/>
              </a:rPr>
              <a:t>inode</a:t>
            </a:r>
            <a:r>
              <a:rPr lang="en-US" sz="2400" dirty="0">
                <a:sym typeface="Wingdings" panose="05000000000000000000" pitchFamily="2" charset="2"/>
              </a:rPr>
              <a:t> number</a:t>
            </a:r>
          </a:p>
          <a:p>
            <a:pPr marL="0" indent="0">
              <a:buNone/>
            </a:pPr>
            <a:r>
              <a:rPr lang="en-US" sz="2400" dirty="0">
                <a:sym typeface="Wingdings" panose="05000000000000000000" pitchFamily="2" charset="2"/>
              </a:rPr>
              <a:t>-R  list the current directory and all of its subdirectories.</a:t>
            </a:r>
            <a:endParaRPr lang="en-CA" sz="2400" dirty="0"/>
          </a:p>
        </p:txBody>
      </p:sp>
      <p:pic>
        <p:nvPicPr>
          <p:cNvPr id="5" name="Picture 4" descr="A close up of a sign&#10;&#10;Description automatically generated">
            <a:extLst>
              <a:ext uri="{FF2B5EF4-FFF2-40B4-BE49-F238E27FC236}">
                <a16:creationId xmlns:a16="http://schemas.microsoft.com/office/drawing/2014/main" id="{7BA8EDC2-BCAE-54C2-C5B6-D05F8504F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711" y="431607"/>
            <a:ext cx="5459649" cy="73300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080D4D1-D830-8146-55D0-68515F090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711" y="1299552"/>
            <a:ext cx="6572738" cy="247603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8AB88BD-9AC0-9AC4-A487-765C43EEA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848" y="3910520"/>
            <a:ext cx="6587602" cy="2476030"/>
          </a:xfrm>
          <a:prstGeom prst="rect">
            <a:avLst/>
          </a:prstGeom>
        </p:spPr>
      </p:pic>
      <p:sp>
        <p:nvSpPr>
          <p:cNvPr id="4" name="Footer Placeholder 3">
            <a:extLst>
              <a:ext uri="{FF2B5EF4-FFF2-40B4-BE49-F238E27FC236}">
                <a16:creationId xmlns:a16="http://schemas.microsoft.com/office/drawing/2014/main" id="{DE60D69C-4F35-00B7-D120-64A03EB82E1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0966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C21D-8683-F588-C1D6-023D43C91CE5}"/>
              </a:ext>
            </a:extLst>
          </p:cNvPr>
          <p:cNvSpPr>
            <a:spLocks noGrp="1"/>
          </p:cNvSpPr>
          <p:nvPr>
            <p:ph type="title"/>
          </p:nvPr>
        </p:nvSpPr>
        <p:spPr/>
        <p:txBody>
          <a:bodyPr/>
          <a:lstStyle/>
          <a:p>
            <a:r>
              <a:rPr lang="en-US" dirty="0"/>
              <a:t>Program</a:t>
            </a:r>
            <a:endParaRPr lang="en-CA" dirty="0"/>
          </a:p>
        </p:txBody>
      </p:sp>
      <p:sp>
        <p:nvSpPr>
          <p:cNvPr id="6" name="Rectangle: Rounded Corners 5">
            <a:extLst>
              <a:ext uri="{FF2B5EF4-FFF2-40B4-BE49-F238E27FC236}">
                <a16:creationId xmlns:a16="http://schemas.microsoft.com/office/drawing/2014/main" id="{71421FD0-B806-6DFF-7C9B-B9E50767AA47}"/>
              </a:ext>
            </a:extLst>
          </p:cNvPr>
          <p:cNvSpPr/>
          <p:nvPr/>
        </p:nvSpPr>
        <p:spPr>
          <a:xfrm>
            <a:off x="2365663" y="3283528"/>
            <a:ext cx="7512628" cy="707886"/>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a:extLst>
              <a:ext uri="{FF2B5EF4-FFF2-40B4-BE49-F238E27FC236}">
                <a16:creationId xmlns:a16="http://schemas.microsoft.com/office/drawing/2014/main" id="{B2EE93D1-BF29-D2BC-2E98-46C71B1ED78A}"/>
              </a:ext>
            </a:extLst>
          </p:cNvPr>
          <p:cNvSpPr txBox="1"/>
          <p:nvPr/>
        </p:nvSpPr>
        <p:spPr>
          <a:xfrm>
            <a:off x="2352235" y="3425720"/>
            <a:ext cx="1952072" cy="400110"/>
          </a:xfrm>
          <a:prstGeom prst="rect">
            <a:avLst/>
          </a:prstGeom>
          <a:noFill/>
        </p:spPr>
        <p:txBody>
          <a:bodyPr wrap="square" rtlCol="0">
            <a:spAutoFit/>
          </a:bodyPr>
          <a:lstStyle/>
          <a:p>
            <a:r>
              <a:rPr lang="en-US" sz="2000" dirty="0"/>
              <a:t>Program Name</a:t>
            </a:r>
            <a:endParaRPr lang="en-CA" sz="2000" dirty="0"/>
          </a:p>
        </p:txBody>
      </p:sp>
      <p:sp>
        <p:nvSpPr>
          <p:cNvPr id="8" name="TextBox 7">
            <a:extLst>
              <a:ext uri="{FF2B5EF4-FFF2-40B4-BE49-F238E27FC236}">
                <a16:creationId xmlns:a16="http://schemas.microsoft.com/office/drawing/2014/main" id="{DF0A99D3-A1C8-479A-3C18-562BB2D6B7CB}"/>
              </a:ext>
            </a:extLst>
          </p:cNvPr>
          <p:cNvSpPr txBox="1"/>
          <p:nvPr/>
        </p:nvSpPr>
        <p:spPr>
          <a:xfrm>
            <a:off x="8478980" y="3437416"/>
            <a:ext cx="942887" cy="400110"/>
          </a:xfrm>
          <a:prstGeom prst="rect">
            <a:avLst/>
          </a:prstGeom>
          <a:noFill/>
        </p:spPr>
        <p:txBody>
          <a:bodyPr wrap="none" rtlCol="0">
            <a:spAutoFit/>
          </a:bodyPr>
          <a:lstStyle/>
          <a:p>
            <a:r>
              <a:rPr lang="en-US" sz="2000" dirty="0"/>
              <a:t>Option</a:t>
            </a:r>
            <a:endParaRPr lang="en-CA" sz="2000" dirty="0"/>
          </a:p>
        </p:txBody>
      </p:sp>
      <p:sp>
        <p:nvSpPr>
          <p:cNvPr id="9" name="TextBox 8">
            <a:extLst>
              <a:ext uri="{FF2B5EF4-FFF2-40B4-BE49-F238E27FC236}">
                <a16:creationId xmlns:a16="http://schemas.microsoft.com/office/drawing/2014/main" id="{34368020-A073-570B-A3FF-B80C9C4F81AF}"/>
              </a:ext>
            </a:extLst>
          </p:cNvPr>
          <p:cNvSpPr txBox="1"/>
          <p:nvPr/>
        </p:nvSpPr>
        <p:spPr>
          <a:xfrm>
            <a:off x="7064649" y="3425720"/>
            <a:ext cx="942887" cy="400110"/>
          </a:xfrm>
          <a:prstGeom prst="rect">
            <a:avLst/>
          </a:prstGeom>
          <a:noFill/>
        </p:spPr>
        <p:txBody>
          <a:bodyPr wrap="none" rtlCol="0">
            <a:spAutoFit/>
          </a:bodyPr>
          <a:lstStyle/>
          <a:p>
            <a:r>
              <a:rPr lang="en-US" sz="2000" dirty="0"/>
              <a:t>Option</a:t>
            </a:r>
            <a:endParaRPr lang="en-CA" sz="2000" dirty="0"/>
          </a:p>
        </p:txBody>
      </p:sp>
      <p:sp>
        <p:nvSpPr>
          <p:cNvPr id="10" name="TextBox 9">
            <a:extLst>
              <a:ext uri="{FF2B5EF4-FFF2-40B4-BE49-F238E27FC236}">
                <a16:creationId xmlns:a16="http://schemas.microsoft.com/office/drawing/2014/main" id="{9C728C38-7EA9-2DC1-F1BB-53178F39724D}"/>
              </a:ext>
            </a:extLst>
          </p:cNvPr>
          <p:cNvSpPr txBox="1"/>
          <p:nvPr/>
        </p:nvSpPr>
        <p:spPr>
          <a:xfrm>
            <a:off x="4251007" y="3425720"/>
            <a:ext cx="942887" cy="400110"/>
          </a:xfrm>
          <a:prstGeom prst="rect">
            <a:avLst/>
          </a:prstGeom>
          <a:noFill/>
        </p:spPr>
        <p:txBody>
          <a:bodyPr wrap="none" rtlCol="0">
            <a:spAutoFit/>
          </a:bodyPr>
          <a:lstStyle/>
          <a:p>
            <a:r>
              <a:rPr lang="en-US" sz="2000" dirty="0"/>
              <a:t>Option</a:t>
            </a:r>
            <a:endParaRPr lang="en-CA" sz="2000" dirty="0"/>
          </a:p>
        </p:txBody>
      </p:sp>
      <p:sp>
        <p:nvSpPr>
          <p:cNvPr id="11" name="TextBox 10">
            <a:extLst>
              <a:ext uri="{FF2B5EF4-FFF2-40B4-BE49-F238E27FC236}">
                <a16:creationId xmlns:a16="http://schemas.microsoft.com/office/drawing/2014/main" id="{52128250-B990-3251-B827-2C00CB38EBB3}"/>
              </a:ext>
            </a:extLst>
          </p:cNvPr>
          <p:cNvSpPr txBox="1"/>
          <p:nvPr/>
        </p:nvSpPr>
        <p:spPr>
          <a:xfrm>
            <a:off x="5560816" y="3425720"/>
            <a:ext cx="942887" cy="400110"/>
          </a:xfrm>
          <a:prstGeom prst="rect">
            <a:avLst/>
          </a:prstGeom>
          <a:noFill/>
        </p:spPr>
        <p:txBody>
          <a:bodyPr wrap="none" rtlCol="0">
            <a:spAutoFit/>
          </a:bodyPr>
          <a:lstStyle/>
          <a:p>
            <a:r>
              <a:rPr lang="en-US" sz="2000" dirty="0"/>
              <a:t>Option</a:t>
            </a:r>
            <a:endParaRPr lang="en-CA" sz="2000" dirty="0"/>
          </a:p>
        </p:txBody>
      </p:sp>
      <p:pic>
        <p:nvPicPr>
          <p:cNvPr id="13" name="Picture 12">
            <a:extLst>
              <a:ext uri="{FF2B5EF4-FFF2-40B4-BE49-F238E27FC236}">
                <a16:creationId xmlns:a16="http://schemas.microsoft.com/office/drawing/2014/main" id="{967B4A87-2284-46D6-00B8-0ABD1EEB964F}"/>
              </a:ext>
            </a:extLst>
          </p:cNvPr>
          <p:cNvPicPr>
            <a:picLocks noChangeAspect="1"/>
          </p:cNvPicPr>
          <p:nvPr/>
        </p:nvPicPr>
        <p:blipFill rotWithShape="1">
          <a:blip r:embed="rId2"/>
          <a:srcRect l="31860" t="11456" b="13192"/>
          <a:stretch/>
        </p:blipFill>
        <p:spPr>
          <a:xfrm>
            <a:off x="2587335" y="2327564"/>
            <a:ext cx="7290955" cy="533398"/>
          </a:xfrm>
          <a:prstGeom prst="rect">
            <a:avLst/>
          </a:prstGeom>
        </p:spPr>
      </p:pic>
      <p:sp>
        <p:nvSpPr>
          <p:cNvPr id="14" name="Rectangle: Rounded Corners 13">
            <a:extLst>
              <a:ext uri="{FF2B5EF4-FFF2-40B4-BE49-F238E27FC236}">
                <a16:creationId xmlns:a16="http://schemas.microsoft.com/office/drawing/2014/main" id="{D8096977-AC8C-312E-F6CC-17F4008EE4C4}"/>
              </a:ext>
            </a:extLst>
          </p:cNvPr>
          <p:cNvSpPr/>
          <p:nvPr/>
        </p:nvSpPr>
        <p:spPr>
          <a:xfrm>
            <a:off x="2365663" y="4402284"/>
            <a:ext cx="7512627" cy="707886"/>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TextBox 14">
            <a:extLst>
              <a:ext uri="{FF2B5EF4-FFF2-40B4-BE49-F238E27FC236}">
                <a16:creationId xmlns:a16="http://schemas.microsoft.com/office/drawing/2014/main" id="{32001908-2072-D32D-3525-BADE7850CDD4}"/>
              </a:ext>
            </a:extLst>
          </p:cNvPr>
          <p:cNvSpPr txBox="1"/>
          <p:nvPr/>
        </p:nvSpPr>
        <p:spPr>
          <a:xfrm>
            <a:off x="2453673" y="4541014"/>
            <a:ext cx="1567610" cy="400110"/>
          </a:xfrm>
          <a:prstGeom prst="rect">
            <a:avLst/>
          </a:prstGeom>
          <a:noFill/>
        </p:spPr>
        <p:txBody>
          <a:bodyPr wrap="square" rtlCol="0">
            <a:spAutoFit/>
          </a:bodyPr>
          <a:lstStyle/>
          <a:p>
            <a:r>
              <a:rPr lang="en-US" sz="2000" dirty="0"/>
              <a:t>Argument[0]</a:t>
            </a:r>
            <a:endParaRPr lang="en-CA" sz="2000" dirty="0"/>
          </a:p>
        </p:txBody>
      </p:sp>
      <p:sp>
        <p:nvSpPr>
          <p:cNvPr id="20" name="TextBox 19">
            <a:extLst>
              <a:ext uri="{FF2B5EF4-FFF2-40B4-BE49-F238E27FC236}">
                <a16:creationId xmlns:a16="http://schemas.microsoft.com/office/drawing/2014/main" id="{27568AAA-07E4-D0B7-5EBC-106862ABC82A}"/>
              </a:ext>
            </a:extLst>
          </p:cNvPr>
          <p:cNvSpPr txBox="1"/>
          <p:nvPr/>
        </p:nvSpPr>
        <p:spPr>
          <a:xfrm>
            <a:off x="4260152" y="4541014"/>
            <a:ext cx="926836" cy="400110"/>
          </a:xfrm>
          <a:prstGeom prst="rect">
            <a:avLst/>
          </a:prstGeom>
          <a:noFill/>
        </p:spPr>
        <p:txBody>
          <a:bodyPr wrap="square" rtlCol="0">
            <a:spAutoFit/>
          </a:bodyPr>
          <a:lstStyle/>
          <a:p>
            <a:r>
              <a:rPr lang="en-US" sz="2000" dirty="0"/>
              <a:t>Arg [1]</a:t>
            </a:r>
            <a:endParaRPr lang="en-CA" sz="2000" dirty="0"/>
          </a:p>
        </p:txBody>
      </p:sp>
      <p:sp>
        <p:nvSpPr>
          <p:cNvPr id="21" name="TextBox 20">
            <a:extLst>
              <a:ext uri="{FF2B5EF4-FFF2-40B4-BE49-F238E27FC236}">
                <a16:creationId xmlns:a16="http://schemas.microsoft.com/office/drawing/2014/main" id="{6F4460A1-CE16-FE9E-2D34-330B62264B9A}"/>
              </a:ext>
            </a:extLst>
          </p:cNvPr>
          <p:cNvSpPr txBox="1"/>
          <p:nvPr/>
        </p:nvSpPr>
        <p:spPr>
          <a:xfrm>
            <a:off x="7176167" y="4551228"/>
            <a:ext cx="926835" cy="400110"/>
          </a:xfrm>
          <a:prstGeom prst="rect">
            <a:avLst/>
          </a:prstGeom>
          <a:noFill/>
        </p:spPr>
        <p:txBody>
          <a:bodyPr wrap="square" rtlCol="0">
            <a:spAutoFit/>
          </a:bodyPr>
          <a:lstStyle/>
          <a:p>
            <a:r>
              <a:rPr lang="en-US" sz="2000" dirty="0"/>
              <a:t>Arg [3]</a:t>
            </a:r>
            <a:endParaRPr lang="en-CA" sz="2000" dirty="0"/>
          </a:p>
        </p:txBody>
      </p:sp>
      <p:sp>
        <p:nvSpPr>
          <p:cNvPr id="22" name="TextBox 21">
            <a:extLst>
              <a:ext uri="{FF2B5EF4-FFF2-40B4-BE49-F238E27FC236}">
                <a16:creationId xmlns:a16="http://schemas.microsoft.com/office/drawing/2014/main" id="{D68041EA-B699-5CDA-CF32-0934C862E211}"/>
              </a:ext>
            </a:extLst>
          </p:cNvPr>
          <p:cNvSpPr txBox="1"/>
          <p:nvPr/>
        </p:nvSpPr>
        <p:spPr>
          <a:xfrm>
            <a:off x="8559425" y="4551228"/>
            <a:ext cx="862442" cy="400110"/>
          </a:xfrm>
          <a:prstGeom prst="rect">
            <a:avLst/>
          </a:prstGeom>
          <a:noFill/>
        </p:spPr>
        <p:txBody>
          <a:bodyPr wrap="square" rtlCol="0">
            <a:spAutoFit/>
          </a:bodyPr>
          <a:lstStyle/>
          <a:p>
            <a:r>
              <a:rPr lang="en-US" sz="2000" dirty="0"/>
              <a:t>Arg[4]</a:t>
            </a:r>
            <a:endParaRPr lang="en-CA" sz="2000" dirty="0"/>
          </a:p>
        </p:txBody>
      </p:sp>
      <p:sp>
        <p:nvSpPr>
          <p:cNvPr id="23" name="TextBox 22">
            <a:extLst>
              <a:ext uri="{FF2B5EF4-FFF2-40B4-BE49-F238E27FC236}">
                <a16:creationId xmlns:a16="http://schemas.microsoft.com/office/drawing/2014/main" id="{535784B8-A47A-BA4D-04A1-E95347BF4213}"/>
              </a:ext>
            </a:extLst>
          </p:cNvPr>
          <p:cNvSpPr txBox="1"/>
          <p:nvPr/>
        </p:nvSpPr>
        <p:spPr>
          <a:xfrm>
            <a:off x="5658558" y="4551238"/>
            <a:ext cx="926835" cy="400110"/>
          </a:xfrm>
          <a:prstGeom prst="rect">
            <a:avLst/>
          </a:prstGeom>
          <a:noFill/>
        </p:spPr>
        <p:txBody>
          <a:bodyPr wrap="square" rtlCol="0">
            <a:spAutoFit/>
          </a:bodyPr>
          <a:lstStyle/>
          <a:p>
            <a:r>
              <a:rPr lang="en-US" sz="2000" dirty="0"/>
              <a:t>Arg [2]</a:t>
            </a:r>
            <a:endParaRPr lang="en-CA" sz="2000" dirty="0"/>
          </a:p>
        </p:txBody>
      </p:sp>
      <p:sp>
        <p:nvSpPr>
          <p:cNvPr id="3" name="Footer Placeholder 2">
            <a:extLst>
              <a:ext uri="{FF2B5EF4-FFF2-40B4-BE49-F238E27FC236}">
                <a16:creationId xmlns:a16="http://schemas.microsoft.com/office/drawing/2014/main" id="{1E63E19C-0BD2-48AF-0925-CEFDCE419DA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9181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C3D7-8B84-9ABF-3D2E-CF4AA04C9869}"/>
              </a:ext>
            </a:extLst>
          </p:cNvPr>
          <p:cNvSpPr>
            <a:spLocks noGrp="1"/>
          </p:cNvSpPr>
          <p:nvPr>
            <p:ph type="title"/>
          </p:nvPr>
        </p:nvSpPr>
        <p:spPr/>
        <p:txBody>
          <a:bodyPr/>
          <a:lstStyle/>
          <a:p>
            <a:r>
              <a:rPr lang="en-US" dirty="0"/>
              <a:t>/</a:t>
            </a:r>
            <a:r>
              <a:rPr lang="en-US" dirty="0" err="1"/>
              <a:t>usr</a:t>
            </a:r>
            <a:r>
              <a:rPr lang="en-US" dirty="0"/>
              <a:t>/bin directory</a:t>
            </a:r>
            <a:endParaRPr lang="en-CA" dirty="0"/>
          </a:p>
        </p:txBody>
      </p:sp>
      <p:sp>
        <p:nvSpPr>
          <p:cNvPr id="3" name="Content Placeholder 2">
            <a:extLst>
              <a:ext uri="{FF2B5EF4-FFF2-40B4-BE49-F238E27FC236}">
                <a16:creationId xmlns:a16="http://schemas.microsoft.com/office/drawing/2014/main" id="{B4C43DB4-29E7-65D1-28BB-40FAE5AC3452}"/>
              </a:ext>
            </a:extLst>
          </p:cNvPr>
          <p:cNvSpPr>
            <a:spLocks noGrp="1"/>
          </p:cNvSpPr>
          <p:nvPr>
            <p:ph idx="1"/>
          </p:nvPr>
        </p:nvSpPr>
        <p:spPr/>
        <p:txBody>
          <a:bodyPr/>
          <a:lstStyle/>
          <a:p>
            <a:r>
              <a:rPr lang="en-US" b="1" dirty="0">
                <a:solidFill>
                  <a:srgbClr val="FF0000"/>
                </a:solidFill>
              </a:rPr>
              <a:t>/</a:t>
            </a:r>
            <a:r>
              <a:rPr lang="en-US" b="1" dirty="0" err="1">
                <a:solidFill>
                  <a:srgbClr val="FF0000"/>
                </a:solidFill>
              </a:rPr>
              <a:t>usr</a:t>
            </a:r>
            <a:r>
              <a:rPr lang="en-US" b="1" dirty="0">
                <a:solidFill>
                  <a:srgbClr val="FF0000"/>
                </a:solidFill>
              </a:rPr>
              <a:t>/bin</a:t>
            </a:r>
            <a:r>
              <a:rPr lang="en-US" dirty="0"/>
              <a:t>: is a directory that contains </a:t>
            </a:r>
            <a:r>
              <a:rPr lang="en-US" b="1" dirty="0">
                <a:solidFill>
                  <a:srgbClr val="FF0000"/>
                </a:solidFill>
              </a:rPr>
              <a:t>executable programs</a:t>
            </a:r>
            <a:r>
              <a:rPr lang="en-US" dirty="0"/>
              <a:t>, or binaries, which can be </a:t>
            </a:r>
            <a:r>
              <a:rPr lang="en-US" b="1" dirty="0">
                <a:solidFill>
                  <a:schemeClr val="bg2">
                    <a:lumMod val="75000"/>
                    <a:lumOff val="25000"/>
                  </a:schemeClr>
                </a:solidFill>
              </a:rPr>
              <a:t>run from the command line</a:t>
            </a:r>
            <a:r>
              <a:rPr lang="en-US" dirty="0"/>
              <a:t>. </a:t>
            </a:r>
          </a:p>
          <a:p>
            <a:r>
              <a:rPr lang="en-US" dirty="0"/>
              <a:t>When you run a program from `/</a:t>
            </a:r>
            <a:r>
              <a:rPr lang="en-US" dirty="0" err="1"/>
              <a:t>usr</a:t>
            </a:r>
            <a:r>
              <a:rPr lang="en-US" dirty="0"/>
              <a:t>/bin`, you can often specify </a:t>
            </a:r>
            <a:r>
              <a:rPr lang="en-US" b="1" dirty="0">
                <a:solidFill>
                  <a:schemeClr val="bg2">
                    <a:lumMod val="75000"/>
                    <a:lumOff val="25000"/>
                  </a:schemeClr>
                </a:solidFill>
              </a:rPr>
              <a:t>options and arguments </a:t>
            </a:r>
            <a:r>
              <a:rPr lang="en-US" dirty="0"/>
              <a:t>to control its behavior.</a:t>
            </a:r>
            <a:endParaRPr lang="en-CA" dirty="0"/>
          </a:p>
        </p:txBody>
      </p:sp>
      <p:pic>
        <p:nvPicPr>
          <p:cNvPr id="4" name="Picture 3">
            <a:extLst>
              <a:ext uri="{FF2B5EF4-FFF2-40B4-BE49-F238E27FC236}">
                <a16:creationId xmlns:a16="http://schemas.microsoft.com/office/drawing/2014/main" id="{D0C6CBDF-9FBE-304C-6844-28451681F511}"/>
              </a:ext>
            </a:extLst>
          </p:cNvPr>
          <p:cNvPicPr>
            <a:picLocks noChangeAspect="1"/>
          </p:cNvPicPr>
          <p:nvPr/>
        </p:nvPicPr>
        <p:blipFill>
          <a:blip r:embed="rId2"/>
          <a:stretch>
            <a:fillRect/>
          </a:stretch>
        </p:blipFill>
        <p:spPr>
          <a:xfrm>
            <a:off x="803711" y="4966855"/>
            <a:ext cx="10550089" cy="967897"/>
          </a:xfrm>
          <a:prstGeom prst="rect">
            <a:avLst/>
          </a:prstGeom>
        </p:spPr>
      </p:pic>
      <p:sp>
        <p:nvSpPr>
          <p:cNvPr id="5" name="Footer Placeholder 4">
            <a:extLst>
              <a:ext uri="{FF2B5EF4-FFF2-40B4-BE49-F238E27FC236}">
                <a16:creationId xmlns:a16="http://schemas.microsoft.com/office/drawing/2014/main" id="{118EA5C8-55E5-3358-58B0-BAC068D4314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965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3FB2-B72F-DCE4-5805-8064398C8E81}"/>
              </a:ext>
            </a:extLst>
          </p:cNvPr>
          <p:cNvSpPr>
            <a:spLocks noGrp="1"/>
          </p:cNvSpPr>
          <p:nvPr>
            <p:ph type="title"/>
          </p:nvPr>
        </p:nvSpPr>
        <p:spPr/>
        <p:txBody>
          <a:bodyPr/>
          <a:lstStyle/>
          <a:p>
            <a:r>
              <a:rPr lang="en-US" dirty="0"/>
              <a:t>ls &lt;path&gt; </a:t>
            </a:r>
            <a:r>
              <a:rPr lang="en-US" dirty="0">
                <a:sym typeface="Wingdings" panose="05000000000000000000" pitchFamily="2" charset="2"/>
              </a:rPr>
              <a:t> Absolute </a:t>
            </a:r>
            <a:r>
              <a:rPr lang="en-US" dirty="0"/>
              <a:t> </a:t>
            </a:r>
            <a:endParaRPr lang="en-CA" dirty="0"/>
          </a:p>
        </p:txBody>
      </p:sp>
      <p:pic>
        <p:nvPicPr>
          <p:cNvPr id="6" name="Picture 5">
            <a:extLst>
              <a:ext uri="{FF2B5EF4-FFF2-40B4-BE49-F238E27FC236}">
                <a16:creationId xmlns:a16="http://schemas.microsoft.com/office/drawing/2014/main" id="{486D714B-93D5-A000-0C03-36F68825892C}"/>
              </a:ext>
            </a:extLst>
          </p:cNvPr>
          <p:cNvPicPr>
            <a:picLocks noChangeAspect="1"/>
          </p:cNvPicPr>
          <p:nvPr/>
        </p:nvPicPr>
        <p:blipFill>
          <a:blip r:embed="rId2"/>
          <a:stretch>
            <a:fillRect/>
          </a:stretch>
        </p:blipFill>
        <p:spPr>
          <a:xfrm>
            <a:off x="2714702" y="1551276"/>
            <a:ext cx="7407829" cy="2826332"/>
          </a:xfrm>
          <a:prstGeom prst="rect">
            <a:avLst/>
          </a:prstGeom>
        </p:spPr>
      </p:pic>
      <p:pic>
        <p:nvPicPr>
          <p:cNvPr id="9" name="Picture 8">
            <a:extLst>
              <a:ext uri="{FF2B5EF4-FFF2-40B4-BE49-F238E27FC236}">
                <a16:creationId xmlns:a16="http://schemas.microsoft.com/office/drawing/2014/main" id="{2DBE42C6-B2E9-427F-8FE5-43D38B059DA7}"/>
              </a:ext>
            </a:extLst>
          </p:cNvPr>
          <p:cNvPicPr>
            <a:picLocks noChangeAspect="1"/>
          </p:cNvPicPr>
          <p:nvPr/>
        </p:nvPicPr>
        <p:blipFill>
          <a:blip r:embed="rId3"/>
          <a:stretch>
            <a:fillRect/>
          </a:stretch>
        </p:blipFill>
        <p:spPr>
          <a:xfrm>
            <a:off x="2714703" y="4479861"/>
            <a:ext cx="7407828" cy="2167795"/>
          </a:xfrm>
          <a:prstGeom prst="rect">
            <a:avLst/>
          </a:prstGeom>
        </p:spPr>
      </p:pic>
      <p:sp>
        <p:nvSpPr>
          <p:cNvPr id="3" name="Footer Placeholder 2">
            <a:extLst>
              <a:ext uri="{FF2B5EF4-FFF2-40B4-BE49-F238E27FC236}">
                <a16:creationId xmlns:a16="http://schemas.microsoft.com/office/drawing/2014/main" id="{DDBA0D82-5AF6-F9A4-5C2D-B05E7EE4EF3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886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1F87D5-6DAE-F74E-E877-6D26C5F4D5B0}"/>
              </a:ext>
            </a:extLst>
          </p:cNvPr>
          <p:cNvPicPr>
            <a:picLocks noChangeAspect="1"/>
          </p:cNvPicPr>
          <p:nvPr/>
        </p:nvPicPr>
        <p:blipFill>
          <a:blip r:embed="rId2"/>
          <a:stretch>
            <a:fillRect/>
          </a:stretch>
        </p:blipFill>
        <p:spPr>
          <a:xfrm>
            <a:off x="2383044" y="1295102"/>
            <a:ext cx="6792129" cy="5462970"/>
          </a:xfrm>
          <a:prstGeom prst="rect">
            <a:avLst/>
          </a:prstGeom>
        </p:spPr>
      </p:pic>
      <p:sp>
        <p:nvSpPr>
          <p:cNvPr id="2" name="Title 1">
            <a:extLst>
              <a:ext uri="{FF2B5EF4-FFF2-40B4-BE49-F238E27FC236}">
                <a16:creationId xmlns:a16="http://schemas.microsoft.com/office/drawing/2014/main" id="{31726C46-6AB4-D0B7-422C-3C4B32246075}"/>
              </a:ext>
            </a:extLst>
          </p:cNvPr>
          <p:cNvSpPr>
            <a:spLocks noGrp="1"/>
          </p:cNvSpPr>
          <p:nvPr>
            <p:ph type="title"/>
          </p:nvPr>
        </p:nvSpPr>
        <p:spPr/>
        <p:txBody>
          <a:bodyPr/>
          <a:lstStyle/>
          <a:p>
            <a:r>
              <a:rPr lang="en-US" dirty="0"/>
              <a:t>Ls &lt;path&gt; </a:t>
            </a:r>
            <a:r>
              <a:rPr lang="en-US" dirty="0">
                <a:sym typeface="Wingdings" panose="05000000000000000000" pitchFamily="2" charset="2"/>
              </a:rPr>
              <a:t> Relative</a:t>
            </a:r>
            <a:endParaRPr lang="en-CA" dirty="0"/>
          </a:p>
        </p:txBody>
      </p:sp>
      <p:sp>
        <p:nvSpPr>
          <p:cNvPr id="11" name="Rectangle: Rounded Corners 10">
            <a:extLst>
              <a:ext uri="{FF2B5EF4-FFF2-40B4-BE49-F238E27FC236}">
                <a16:creationId xmlns:a16="http://schemas.microsoft.com/office/drawing/2014/main" id="{5573A201-DB35-AA9E-59F5-3844E5EDD2A9}"/>
              </a:ext>
            </a:extLst>
          </p:cNvPr>
          <p:cNvSpPr/>
          <p:nvPr/>
        </p:nvSpPr>
        <p:spPr>
          <a:xfrm>
            <a:off x="2383043" y="6306849"/>
            <a:ext cx="4048930" cy="228600"/>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0222544C-9BEB-22AC-BA3C-05A3F2CC9C29}"/>
              </a:ext>
            </a:extLst>
          </p:cNvPr>
          <p:cNvSpPr>
            <a:spLocks noGrp="1"/>
          </p:cNvSpPr>
          <p:nvPr>
            <p:ph type="ftr" sz="quarter" idx="11"/>
          </p:nvPr>
        </p:nvSpPr>
        <p:spPr/>
        <p:txBody>
          <a:bodyPr/>
          <a:lstStyle/>
          <a:p>
            <a:r>
              <a:rPr lang="sv-SE"/>
              <a:t>INST. : ENG.ALI BANI BAKAR &amp; ENG.Dana Al-Mahrouk</a:t>
            </a:r>
            <a:endParaRPr lang="en-CA"/>
          </a:p>
        </p:txBody>
      </p:sp>
      <p:sp>
        <p:nvSpPr>
          <p:cNvPr id="4" name="Rectangle: Rounded Corners 3">
            <a:extLst>
              <a:ext uri="{FF2B5EF4-FFF2-40B4-BE49-F238E27FC236}">
                <a16:creationId xmlns:a16="http://schemas.microsoft.com/office/drawing/2014/main" id="{BC0554E4-6650-AD10-3CB0-782DCA7D68EE}"/>
              </a:ext>
            </a:extLst>
          </p:cNvPr>
          <p:cNvSpPr/>
          <p:nvPr/>
        </p:nvSpPr>
        <p:spPr>
          <a:xfrm>
            <a:off x="2383043" y="3909219"/>
            <a:ext cx="5770357" cy="429824"/>
          </a:xfrm>
          <a:prstGeom prst="roundRect">
            <a:avLst/>
          </a:prstGeom>
          <a:solidFill>
            <a:srgbClr val="300A24"/>
          </a:solid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81613C98-924E-2F61-CFC8-CD0A6B568D48}"/>
              </a:ext>
            </a:extLst>
          </p:cNvPr>
          <p:cNvSpPr/>
          <p:nvPr/>
        </p:nvSpPr>
        <p:spPr>
          <a:xfrm>
            <a:off x="2383043" y="4339043"/>
            <a:ext cx="2999447" cy="228600"/>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82160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8BFF8D-EDF5-DE29-D25C-349531113D1E}"/>
              </a:ext>
            </a:extLst>
          </p:cNvPr>
          <p:cNvPicPr>
            <a:picLocks noChangeAspect="1"/>
          </p:cNvPicPr>
          <p:nvPr/>
        </p:nvPicPr>
        <p:blipFill>
          <a:blip r:embed="rId2"/>
          <a:stretch>
            <a:fillRect/>
          </a:stretch>
        </p:blipFill>
        <p:spPr>
          <a:xfrm>
            <a:off x="377740" y="2056060"/>
            <a:ext cx="11436519" cy="4470770"/>
          </a:xfrm>
          <a:prstGeom prst="rect">
            <a:avLst/>
          </a:prstGeom>
        </p:spPr>
      </p:pic>
      <p:sp>
        <p:nvSpPr>
          <p:cNvPr id="2" name="Title 1">
            <a:extLst>
              <a:ext uri="{FF2B5EF4-FFF2-40B4-BE49-F238E27FC236}">
                <a16:creationId xmlns:a16="http://schemas.microsoft.com/office/drawing/2014/main" id="{42B81C03-9B9C-1839-0E22-149169675434}"/>
              </a:ext>
            </a:extLst>
          </p:cNvPr>
          <p:cNvSpPr>
            <a:spLocks noGrp="1"/>
          </p:cNvSpPr>
          <p:nvPr>
            <p:ph type="title"/>
          </p:nvPr>
        </p:nvSpPr>
        <p:spPr>
          <a:xfrm>
            <a:off x="838200" y="365125"/>
            <a:ext cx="10515600" cy="1325563"/>
          </a:xfrm>
        </p:spPr>
        <p:txBody>
          <a:bodyPr/>
          <a:lstStyle/>
          <a:p>
            <a:r>
              <a:rPr lang="en-US" dirty="0"/>
              <a:t>ls more options…</a:t>
            </a:r>
            <a:endParaRPr lang="en-CA" dirty="0"/>
          </a:p>
        </p:txBody>
      </p:sp>
      <p:sp>
        <p:nvSpPr>
          <p:cNvPr id="3" name="Footer Placeholder 2">
            <a:extLst>
              <a:ext uri="{FF2B5EF4-FFF2-40B4-BE49-F238E27FC236}">
                <a16:creationId xmlns:a16="http://schemas.microsoft.com/office/drawing/2014/main" id="{9DFD6024-0843-F5ED-68DF-E1A3805796D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5647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A678-AD53-52C6-8037-DD164C8C2C1A}"/>
              </a:ext>
            </a:extLst>
          </p:cNvPr>
          <p:cNvSpPr>
            <a:spLocks noGrp="1"/>
          </p:cNvSpPr>
          <p:nvPr>
            <p:ph type="title"/>
          </p:nvPr>
        </p:nvSpPr>
        <p:spPr/>
        <p:txBody>
          <a:bodyPr/>
          <a:lstStyle/>
          <a:p>
            <a:r>
              <a:rPr lang="en-US" dirty="0"/>
              <a:t>Outline</a:t>
            </a:r>
            <a:endParaRPr lang="en-CA" dirty="0"/>
          </a:p>
        </p:txBody>
      </p:sp>
      <p:sp>
        <p:nvSpPr>
          <p:cNvPr id="3" name="Content Placeholder 2">
            <a:extLst>
              <a:ext uri="{FF2B5EF4-FFF2-40B4-BE49-F238E27FC236}">
                <a16:creationId xmlns:a16="http://schemas.microsoft.com/office/drawing/2014/main" id="{B9BB1524-7496-9156-F517-9295BBD11E29}"/>
              </a:ext>
            </a:extLst>
          </p:cNvPr>
          <p:cNvSpPr>
            <a:spLocks noGrp="1"/>
          </p:cNvSpPr>
          <p:nvPr>
            <p:ph idx="1"/>
          </p:nvPr>
        </p:nvSpPr>
        <p:spPr/>
        <p:txBody>
          <a:bodyPr/>
          <a:lstStyle/>
          <a:p>
            <a:pPr marL="514350" indent="-514350">
              <a:buFont typeface="+mj-lt"/>
              <a:buAutoNum type="arabicPeriod"/>
            </a:pPr>
            <a:r>
              <a:rPr lang="en-US" dirty="0"/>
              <a:t>Networks </a:t>
            </a:r>
          </a:p>
          <a:p>
            <a:pPr marL="514350" indent="-514350">
              <a:buFont typeface="+mj-lt"/>
              <a:buAutoNum type="arabicPeriod"/>
            </a:pPr>
            <a:r>
              <a:rPr lang="en-US" dirty="0"/>
              <a:t>Linux Essentials </a:t>
            </a:r>
          </a:p>
          <a:p>
            <a:pPr marL="514350" indent="-514350">
              <a:buFont typeface="+mj-lt"/>
              <a:buAutoNum type="arabicPeriod"/>
            </a:pPr>
            <a:r>
              <a:rPr lang="en-US" dirty="0"/>
              <a:t>Cybersecurity Foundation</a:t>
            </a:r>
          </a:p>
          <a:p>
            <a:pPr marL="514350" indent="-514350">
              <a:buFont typeface="+mj-lt"/>
              <a:buAutoNum type="arabicPeriod"/>
            </a:pPr>
            <a:r>
              <a:rPr lang="en-US" dirty="0"/>
              <a:t>Ethical Hacking </a:t>
            </a:r>
            <a:endParaRPr lang="ar-JO" dirty="0"/>
          </a:p>
          <a:p>
            <a:pPr marL="514350" indent="-514350">
              <a:buFont typeface="+mj-lt"/>
              <a:buAutoNum type="arabicPeriod"/>
            </a:pPr>
            <a:r>
              <a:rPr lang="en-US" dirty="0"/>
              <a:t>Digital Forensic Investigation</a:t>
            </a:r>
          </a:p>
          <a:p>
            <a:pPr marL="514350" indent="-514350">
              <a:buFont typeface="+mj-lt"/>
              <a:buAutoNum type="arabicPeriod"/>
            </a:pPr>
            <a:endParaRPr lang="en-CA" dirty="0"/>
          </a:p>
        </p:txBody>
      </p:sp>
      <p:sp>
        <p:nvSpPr>
          <p:cNvPr id="4" name="Footer Placeholder 3">
            <a:extLst>
              <a:ext uri="{FF2B5EF4-FFF2-40B4-BE49-F238E27FC236}">
                <a16:creationId xmlns:a16="http://schemas.microsoft.com/office/drawing/2014/main" id="{A5DA60AD-1D21-F187-338C-C2BB09C2A94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29733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68814-83F5-72DF-25D1-D7061F1DC87B}"/>
              </a:ext>
            </a:extLst>
          </p:cNvPr>
          <p:cNvSpPr>
            <a:spLocks noGrp="1"/>
          </p:cNvSpPr>
          <p:nvPr>
            <p:ph type="title"/>
          </p:nvPr>
        </p:nvSpPr>
        <p:spPr/>
        <p:txBody>
          <a:bodyPr/>
          <a:lstStyle/>
          <a:p>
            <a:r>
              <a:rPr lang="en-US" dirty="0"/>
              <a:t>touch</a:t>
            </a:r>
            <a:endParaRPr lang="en-CA" dirty="0"/>
          </a:p>
        </p:txBody>
      </p:sp>
      <p:sp>
        <p:nvSpPr>
          <p:cNvPr id="3" name="Content Placeholder 2">
            <a:extLst>
              <a:ext uri="{FF2B5EF4-FFF2-40B4-BE49-F238E27FC236}">
                <a16:creationId xmlns:a16="http://schemas.microsoft.com/office/drawing/2014/main" id="{FE65CCDB-5BD4-5D18-A7F2-EAF449EBAFF0}"/>
              </a:ext>
            </a:extLst>
          </p:cNvPr>
          <p:cNvSpPr>
            <a:spLocks noGrp="1"/>
          </p:cNvSpPr>
          <p:nvPr>
            <p:ph idx="1"/>
          </p:nvPr>
        </p:nvSpPr>
        <p:spPr>
          <a:xfrm>
            <a:off x="838200" y="1825625"/>
            <a:ext cx="11123540" cy="4351338"/>
          </a:xfrm>
        </p:spPr>
        <p:txBody>
          <a:bodyPr>
            <a:normAutofit/>
          </a:bodyPr>
          <a:lstStyle/>
          <a:p>
            <a:r>
              <a:rPr lang="en-US" sz="2000" b="1" dirty="0">
                <a:solidFill>
                  <a:srgbClr val="FFFF00"/>
                </a:solidFill>
              </a:rPr>
              <a:t>Creates a new empty file </a:t>
            </a:r>
            <a:r>
              <a:rPr lang="en-US" sz="2000" dirty="0"/>
              <a:t>or updates the timestamp of an existing file.</a:t>
            </a:r>
          </a:p>
          <a:p>
            <a:r>
              <a:rPr lang="en-US" sz="2000" dirty="0"/>
              <a:t>If `file.txt` already exists, `touch` will update its access and modification timestamps to the current time.</a:t>
            </a:r>
          </a:p>
          <a:p>
            <a:r>
              <a:rPr lang="en-US" sz="2000" dirty="0"/>
              <a:t>file extensions like `.txt` are primarily used as a convention to indicate the file type or content.</a:t>
            </a:r>
          </a:p>
          <a:p>
            <a:r>
              <a:rPr lang="en-US" sz="2000" b="1" dirty="0">
                <a:solidFill>
                  <a:srgbClr val="FFFF00"/>
                </a:solidFill>
              </a:rPr>
              <a:t>The extension is more for user convenience and does not dictate the file's behavior in Linux.</a:t>
            </a:r>
          </a:p>
          <a:p>
            <a:pPr marL="0" indent="0">
              <a:buNone/>
            </a:pPr>
            <a:endParaRPr lang="en-US" sz="2000" dirty="0"/>
          </a:p>
          <a:p>
            <a:pPr marL="0" indent="0">
              <a:buNone/>
            </a:pPr>
            <a:r>
              <a:rPr lang="en-US" sz="2000" dirty="0"/>
              <a:t>In </a:t>
            </a:r>
            <a:r>
              <a:rPr lang="en-US" sz="2000" b="1" dirty="0">
                <a:solidFill>
                  <a:srgbClr val="FFFF00"/>
                </a:solidFill>
              </a:rPr>
              <a:t>Windows</a:t>
            </a:r>
            <a:r>
              <a:rPr lang="en-US" sz="2000" dirty="0"/>
              <a:t>, file extensions are crucial as they are used by the operating system to </a:t>
            </a:r>
            <a:r>
              <a:rPr lang="en-US" sz="2000" b="1" dirty="0">
                <a:solidFill>
                  <a:srgbClr val="00B050"/>
                </a:solidFill>
              </a:rPr>
              <a:t>determine which program should open the file.</a:t>
            </a:r>
          </a:p>
          <a:p>
            <a:pPr marL="0" indent="0">
              <a:buNone/>
            </a:pPr>
            <a:r>
              <a:rPr lang="en-US" sz="2000" dirty="0"/>
              <a:t>For example, `.txt` files open with </a:t>
            </a:r>
          </a:p>
          <a:p>
            <a:pPr marL="0" indent="0">
              <a:buNone/>
            </a:pPr>
            <a:r>
              <a:rPr lang="en-US" sz="2000" dirty="0"/>
              <a:t>Notepad by default.</a:t>
            </a:r>
            <a:endParaRPr lang="en-CA" sz="2000" dirty="0"/>
          </a:p>
        </p:txBody>
      </p:sp>
      <p:pic>
        <p:nvPicPr>
          <p:cNvPr id="5" name="Picture 4" descr="A screenshot of a computer screen&#10;&#10;Description automatically generated">
            <a:extLst>
              <a:ext uri="{FF2B5EF4-FFF2-40B4-BE49-F238E27FC236}">
                <a16:creationId xmlns:a16="http://schemas.microsoft.com/office/drawing/2014/main" id="{1F3ED9D2-E00C-7427-2C9E-53DD25FED374}"/>
              </a:ext>
            </a:extLst>
          </p:cNvPr>
          <p:cNvPicPr>
            <a:picLocks noChangeAspect="1"/>
          </p:cNvPicPr>
          <p:nvPr/>
        </p:nvPicPr>
        <p:blipFill rotWithShape="1">
          <a:blip r:embed="rId2">
            <a:extLst>
              <a:ext uri="{28A0092B-C50C-407E-A947-70E740481C1C}">
                <a14:useLocalDpi xmlns:a14="http://schemas.microsoft.com/office/drawing/2010/main" val="0"/>
              </a:ext>
            </a:extLst>
          </a:blip>
          <a:srcRect t="6195" b="3495"/>
          <a:stretch/>
        </p:blipFill>
        <p:spPr>
          <a:xfrm>
            <a:off x="5330536" y="4645951"/>
            <a:ext cx="6631204" cy="890505"/>
          </a:xfrm>
          <a:prstGeom prst="rect">
            <a:avLst/>
          </a:prstGeom>
        </p:spPr>
      </p:pic>
      <p:pic>
        <p:nvPicPr>
          <p:cNvPr id="7" name="Picture 6" descr="A computer screen shot of white text&#10;&#10;Description automatically generated">
            <a:extLst>
              <a:ext uri="{FF2B5EF4-FFF2-40B4-BE49-F238E27FC236}">
                <a16:creationId xmlns:a16="http://schemas.microsoft.com/office/drawing/2014/main" id="{923E11BC-DEC5-CDE7-375D-BA21FAD9F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536" y="5720492"/>
            <a:ext cx="6631204" cy="945537"/>
          </a:xfrm>
          <a:prstGeom prst="rect">
            <a:avLst/>
          </a:prstGeom>
        </p:spPr>
      </p:pic>
      <p:pic>
        <p:nvPicPr>
          <p:cNvPr id="6" name="Picture 5" descr="A black and white file&#10;&#10;Description automatically generated">
            <a:extLst>
              <a:ext uri="{FF2B5EF4-FFF2-40B4-BE49-F238E27FC236}">
                <a16:creationId xmlns:a16="http://schemas.microsoft.com/office/drawing/2014/main" id="{2967261F-E919-A86A-F34B-F68173821D84}"/>
              </a:ext>
            </a:extLst>
          </p:cNvPr>
          <p:cNvPicPr>
            <a:picLocks noChangeAspect="1"/>
          </p:cNvPicPr>
          <p:nvPr/>
        </p:nvPicPr>
        <p:blipFill rotWithShape="1">
          <a:blip r:embed="rId4">
            <a:extLst>
              <a:ext uri="{28A0092B-C50C-407E-A947-70E740481C1C}">
                <a14:useLocalDpi xmlns:a14="http://schemas.microsoft.com/office/drawing/2010/main" val="0"/>
              </a:ext>
            </a:extLst>
          </a:blip>
          <a:srcRect l="23980" t="16546" r="23656" b="16061"/>
          <a:stretch/>
        </p:blipFill>
        <p:spPr>
          <a:xfrm>
            <a:off x="10692245" y="365125"/>
            <a:ext cx="1084924" cy="1396337"/>
          </a:xfrm>
          <a:prstGeom prst="rect">
            <a:avLst/>
          </a:prstGeom>
        </p:spPr>
      </p:pic>
      <p:sp>
        <p:nvSpPr>
          <p:cNvPr id="4" name="Footer Placeholder 3">
            <a:extLst>
              <a:ext uri="{FF2B5EF4-FFF2-40B4-BE49-F238E27FC236}">
                <a16:creationId xmlns:a16="http://schemas.microsoft.com/office/drawing/2014/main" id="{62D4C93F-330A-A7DC-21B6-172C4910033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5382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402C-E390-C41B-EB7A-B3E8E0665BC6}"/>
              </a:ext>
            </a:extLst>
          </p:cNvPr>
          <p:cNvSpPr>
            <a:spLocks noGrp="1"/>
          </p:cNvSpPr>
          <p:nvPr>
            <p:ph type="title"/>
          </p:nvPr>
        </p:nvSpPr>
        <p:spPr/>
        <p:txBody>
          <a:bodyPr/>
          <a:lstStyle/>
          <a:p>
            <a:r>
              <a:rPr lang="en-US" dirty="0" err="1"/>
              <a:t>mkdir</a:t>
            </a:r>
            <a:r>
              <a:rPr lang="en-US" dirty="0"/>
              <a:t> (Make Directory)</a:t>
            </a:r>
            <a:endParaRPr lang="en-CA" dirty="0"/>
          </a:p>
        </p:txBody>
      </p:sp>
      <p:sp>
        <p:nvSpPr>
          <p:cNvPr id="3" name="Content Placeholder 2">
            <a:extLst>
              <a:ext uri="{FF2B5EF4-FFF2-40B4-BE49-F238E27FC236}">
                <a16:creationId xmlns:a16="http://schemas.microsoft.com/office/drawing/2014/main" id="{8AB0E92B-8E13-9A0B-47D9-6EE0313BA0F9}"/>
              </a:ext>
            </a:extLst>
          </p:cNvPr>
          <p:cNvSpPr>
            <a:spLocks noGrp="1"/>
          </p:cNvSpPr>
          <p:nvPr>
            <p:ph idx="1"/>
          </p:nvPr>
        </p:nvSpPr>
        <p:spPr>
          <a:xfrm>
            <a:off x="838200" y="1825625"/>
            <a:ext cx="5424948" cy="4351338"/>
          </a:xfrm>
        </p:spPr>
        <p:txBody>
          <a:bodyPr/>
          <a:lstStyle/>
          <a:p>
            <a:r>
              <a:rPr lang="en-CA" dirty="0"/>
              <a:t>Creates a new directory.</a:t>
            </a:r>
          </a:p>
        </p:txBody>
      </p:sp>
      <p:pic>
        <p:nvPicPr>
          <p:cNvPr id="5" name="Picture 4" descr="A screenshot of a computer&#10;&#10;Description automatically generated">
            <a:extLst>
              <a:ext uri="{FF2B5EF4-FFF2-40B4-BE49-F238E27FC236}">
                <a16:creationId xmlns:a16="http://schemas.microsoft.com/office/drawing/2014/main" id="{4FAAA8EC-143F-A024-A8AC-BA082B2AB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00" y="4999115"/>
            <a:ext cx="7176211" cy="1493760"/>
          </a:xfrm>
          <a:prstGeom prst="rect">
            <a:avLst/>
          </a:prstGeom>
        </p:spPr>
      </p:pic>
      <p:pic>
        <p:nvPicPr>
          <p:cNvPr id="6" name="Picture 5" descr="A yellow folder with a white paper&#10;&#10;Description automatically generated">
            <a:extLst>
              <a:ext uri="{FF2B5EF4-FFF2-40B4-BE49-F238E27FC236}">
                <a16:creationId xmlns:a16="http://schemas.microsoft.com/office/drawing/2014/main" id="{06E58BD0-75F9-0D3B-EC96-860EB694B6F3}"/>
              </a:ext>
            </a:extLst>
          </p:cNvPr>
          <p:cNvPicPr>
            <a:picLocks noChangeAspect="1"/>
          </p:cNvPicPr>
          <p:nvPr/>
        </p:nvPicPr>
        <p:blipFill rotWithShape="1">
          <a:blip r:embed="rId3">
            <a:extLst>
              <a:ext uri="{28A0092B-C50C-407E-A947-70E740481C1C}">
                <a14:useLocalDpi xmlns:a14="http://schemas.microsoft.com/office/drawing/2010/main" val="0"/>
              </a:ext>
            </a:extLst>
          </a:blip>
          <a:srcRect l="8465" t="15717" r="9596" b="13979"/>
          <a:stretch/>
        </p:blipFill>
        <p:spPr>
          <a:xfrm>
            <a:off x="10141528" y="411951"/>
            <a:ext cx="1569028" cy="1346206"/>
          </a:xfrm>
          <a:prstGeom prst="rect">
            <a:avLst/>
          </a:prstGeom>
        </p:spPr>
      </p:pic>
      <p:sp>
        <p:nvSpPr>
          <p:cNvPr id="4" name="Footer Placeholder 3">
            <a:extLst>
              <a:ext uri="{FF2B5EF4-FFF2-40B4-BE49-F238E27FC236}">
                <a16:creationId xmlns:a16="http://schemas.microsoft.com/office/drawing/2014/main" id="{F278F380-5C25-67BB-6256-7319A486EEF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6509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86A1-9B82-96AD-3639-EDBC6A86E014}"/>
              </a:ext>
            </a:extLst>
          </p:cNvPr>
          <p:cNvSpPr>
            <a:spLocks noGrp="1"/>
          </p:cNvSpPr>
          <p:nvPr>
            <p:ph type="title"/>
          </p:nvPr>
        </p:nvSpPr>
        <p:spPr/>
        <p:txBody>
          <a:bodyPr/>
          <a:lstStyle/>
          <a:p>
            <a:r>
              <a:rPr lang="en-US" dirty="0" err="1"/>
              <a:t>mkdir</a:t>
            </a:r>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12FE1739-A510-591F-6333-5702EB5720FF}"/>
              </a:ext>
            </a:extLst>
          </p:cNvPr>
          <p:cNvPicPr>
            <a:picLocks noChangeAspect="1"/>
          </p:cNvPicPr>
          <p:nvPr/>
        </p:nvPicPr>
        <p:blipFill rotWithShape="1">
          <a:blip r:embed="rId2">
            <a:extLst>
              <a:ext uri="{28A0092B-C50C-407E-A947-70E740481C1C}">
                <a14:useLocalDpi xmlns:a14="http://schemas.microsoft.com/office/drawing/2010/main" val="0"/>
              </a:ext>
            </a:extLst>
          </a:blip>
          <a:srcRect l="-393" t="30280" r="35737" b="15065"/>
          <a:stretch/>
        </p:blipFill>
        <p:spPr>
          <a:xfrm>
            <a:off x="2379406" y="1629653"/>
            <a:ext cx="7388231" cy="4863222"/>
          </a:xfrm>
          <a:prstGeom prst="rect">
            <a:avLst/>
          </a:prstGeom>
        </p:spPr>
      </p:pic>
      <p:sp>
        <p:nvSpPr>
          <p:cNvPr id="3" name="Footer Placeholder 2">
            <a:extLst>
              <a:ext uri="{FF2B5EF4-FFF2-40B4-BE49-F238E27FC236}">
                <a16:creationId xmlns:a16="http://schemas.microsoft.com/office/drawing/2014/main" id="{FE743A67-59A8-92F2-1F78-D9ACFC8820D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98902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8CCB0-ECD9-151C-15EE-09D850B1B3F6}"/>
              </a:ext>
            </a:extLst>
          </p:cNvPr>
          <p:cNvSpPr>
            <a:spLocks noGrp="1"/>
          </p:cNvSpPr>
          <p:nvPr>
            <p:ph idx="1"/>
          </p:nvPr>
        </p:nvSpPr>
        <p:spPr>
          <a:xfrm>
            <a:off x="308264" y="1825625"/>
            <a:ext cx="5572991" cy="4351338"/>
          </a:xfrm>
        </p:spPr>
        <p:txBody>
          <a:bodyPr>
            <a:normAutofit/>
          </a:bodyPr>
          <a:lstStyle/>
          <a:p>
            <a:r>
              <a:rPr lang="en-US" sz="2000" dirty="0"/>
              <a:t>Absolute Path: is a complete path that specifies the location of a file or directory from the root of the file system.</a:t>
            </a:r>
          </a:p>
          <a:p>
            <a:r>
              <a:rPr lang="en-US" sz="2000" dirty="0"/>
              <a:t>Ex:  /home/user/documents/report.txt</a:t>
            </a:r>
          </a:p>
          <a:p>
            <a:r>
              <a:rPr lang="en-CA" sz="2000" dirty="0"/>
              <a:t>`/` is the root directory.</a:t>
            </a:r>
            <a:endParaRPr lang="en-US" sz="2000" dirty="0"/>
          </a:p>
          <a:p>
            <a:endParaRPr lang="en-US" sz="2000" dirty="0"/>
          </a:p>
          <a:p>
            <a:r>
              <a:rPr lang="en-US" sz="2000" dirty="0"/>
              <a:t>Relative Path: specifies the location of a file or directory in relation to the current working directory. It does not start from the root but rather from the directory you are currently in.</a:t>
            </a:r>
          </a:p>
          <a:p>
            <a:r>
              <a:rPr lang="en-US" sz="2000" dirty="0"/>
              <a:t>Ex: documents/report.txt</a:t>
            </a:r>
            <a:endParaRPr lang="en-CA" sz="2000" dirty="0"/>
          </a:p>
        </p:txBody>
      </p:sp>
      <p:pic>
        <p:nvPicPr>
          <p:cNvPr id="6" name="Picture 5" descr="A screen shot of a computer&#10;&#10;Description automatically generated">
            <a:extLst>
              <a:ext uri="{FF2B5EF4-FFF2-40B4-BE49-F238E27FC236}">
                <a16:creationId xmlns:a16="http://schemas.microsoft.com/office/drawing/2014/main" id="{5FAFB9F3-9D7B-FACA-5A38-A1621EC2F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823" y="0"/>
            <a:ext cx="6051177" cy="6858000"/>
          </a:xfrm>
          <a:prstGeom prst="rect">
            <a:avLst/>
          </a:prstGeom>
        </p:spPr>
      </p:pic>
      <p:sp>
        <p:nvSpPr>
          <p:cNvPr id="2" name="Title 1">
            <a:extLst>
              <a:ext uri="{FF2B5EF4-FFF2-40B4-BE49-F238E27FC236}">
                <a16:creationId xmlns:a16="http://schemas.microsoft.com/office/drawing/2014/main" id="{E89DEECF-AA0D-9F06-4BB2-53A2DC643476}"/>
              </a:ext>
            </a:extLst>
          </p:cNvPr>
          <p:cNvSpPr>
            <a:spLocks noGrp="1"/>
          </p:cNvSpPr>
          <p:nvPr>
            <p:ph type="title"/>
          </p:nvPr>
        </p:nvSpPr>
        <p:spPr>
          <a:xfrm>
            <a:off x="308264" y="365125"/>
            <a:ext cx="10515600" cy="1325563"/>
          </a:xfrm>
        </p:spPr>
        <p:txBody>
          <a:bodyPr/>
          <a:lstStyle/>
          <a:p>
            <a:r>
              <a:rPr lang="en-US" dirty="0"/>
              <a:t>Path Relative &amp; Absolute </a:t>
            </a:r>
            <a:endParaRPr lang="en-CA" dirty="0"/>
          </a:p>
        </p:txBody>
      </p:sp>
      <p:sp>
        <p:nvSpPr>
          <p:cNvPr id="4" name="Footer Placeholder 3">
            <a:extLst>
              <a:ext uri="{FF2B5EF4-FFF2-40B4-BE49-F238E27FC236}">
                <a16:creationId xmlns:a16="http://schemas.microsoft.com/office/drawing/2014/main" id="{542A6C75-EEA7-5F54-826B-836169763C5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83261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56AB-B75D-F842-E597-D9C7B31C8C08}"/>
              </a:ext>
            </a:extLst>
          </p:cNvPr>
          <p:cNvSpPr>
            <a:spLocks noGrp="1"/>
          </p:cNvSpPr>
          <p:nvPr>
            <p:ph type="title"/>
          </p:nvPr>
        </p:nvSpPr>
        <p:spPr/>
        <p:txBody>
          <a:bodyPr/>
          <a:lstStyle/>
          <a:p>
            <a:r>
              <a:rPr lang="en-US" dirty="0"/>
              <a:t>cd (Change Directory)</a:t>
            </a:r>
            <a:endParaRPr lang="en-CA" dirty="0"/>
          </a:p>
        </p:txBody>
      </p:sp>
      <p:sp>
        <p:nvSpPr>
          <p:cNvPr id="3" name="Content Placeholder 2">
            <a:extLst>
              <a:ext uri="{FF2B5EF4-FFF2-40B4-BE49-F238E27FC236}">
                <a16:creationId xmlns:a16="http://schemas.microsoft.com/office/drawing/2014/main" id="{E7721425-4BB6-D4FD-546C-FA1281FEB5CB}"/>
              </a:ext>
            </a:extLst>
          </p:cNvPr>
          <p:cNvSpPr>
            <a:spLocks noGrp="1"/>
          </p:cNvSpPr>
          <p:nvPr>
            <p:ph idx="1"/>
          </p:nvPr>
        </p:nvSpPr>
        <p:spPr>
          <a:xfrm>
            <a:off x="838200" y="1825625"/>
            <a:ext cx="5822373" cy="4351338"/>
          </a:xfrm>
        </p:spPr>
        <p:txBody>
          <a:bodyPr>
            <a:normAutofit/>
          </a:bodyPr>
          <a:lstStyle/>
          <a:p>
            <a:r>
              <a:rPr lang="en-US" sz="2000" dirty="0"/>
              <a:t>Changes the current directory to another directory.</a:t>
            </a:r>
          </a:p>
          <a:p>
            <a:endParaRPr lang="en-US" sz="2000" dirty="0"/>
          </a:p>
          <a:p>
            <a:r>
              <a:rPr lang="en-US" sz="2000" b="1" dirty="0">
                <a:solidFill>
                  <a:srgbClr val="00B050"/>
                </a:solidFill>
              </a:rPr>
              <a:t>The tilde (~):</a:t>
            </a:r>
          </a:p>
          <a:p>
            <a:pPr marL="0" indent="0">
              <a:buNone/>
            </a:pPr>
            <a:r>
              <a:rPr lang="en-US" sz="2000" dirty="0"/>
              <a:t>is a Linux "shortcut" to denote a user's </a:t>
            </a:r>
            <a:r>
              <a:rPr lang="en-US" sz="2000" b="1" dirty="0">
                <a:solidFill>
                  <a:srgbClr val="00B050"/>
                </a:solidFill>
              </a:rPr>
              <a:t>home directory. </a:t>
            </a:r>
          </a:p>
          <a:p>
            <a:pPr marL="0" indent="0">
              <a:buNone/>
            </a:pPr>
            <a:endParaRPr lang="en-US" sz="2000" dirty="0"/>
          </a:p>
          <a:p>
            <a:pPr marL="0" indent="0">
              <a:buNone/>
            </a:pPr>
            <a:r>
              <a:rPr lang="en-US" sz="2000" dirty="0"/>
              <a:t>For example, for user01, file /home/user01/test. </a:t>
            </a:r>
          </a:p>
          <a:p>
            <a:pPr marL="0" indent="0">
              <a:buNone/>
            </a:pPr>
            <a:r>
              <a:rPr lang="en-US" sz="2000" dirty="0"/>
              <a:t>file can also be denoted by ~/test.</a:t>
            </a:r>
            <a:endParaRPr lang="en-CA" sz="2000" dirty="0"/>
          </a:p>
        </p:txBody>
      </p:sp>
      <p:pic>
        <p:nvPicPr>
          <p:cNvPr id="5" name="Picture 4" descr="A close up of text&#10;&#10;Description automatically generated">
            <a:extLst>
              <a:ext uri="{FF2B5EF4-FFF2-40B4-BE49-F238E27FC236}">
                <a16:creationId xmlns:a16="http://schemas.microsoft.com/office/drawing/2014/main" id="{2CE21C5C-4197-361E-96EF-EB0EF496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83" y="4101578"/>
            <a:ext cx="5020352" cy="1038107"/>
          </a:xfrm>
          <a:prstGeom prst="rect">
            <a:avLst/>
          </a:prstGeom>
        </p:spPr>
      </p:pic>
      <p:pic>
        <p:nvPicPr>
          <p:cNvPr id="7" name="Picture 6" descr="A computer code with colorful letters&#10;&#10;Description automatically generated with medium confidence">
            <a:extLst>
              <a:ext uri="{FF2B5EF4-FFF2-40B4-BE49-F238E27FC236}">
                <a16:creationId xmlns:a16="http://schemas.microsoft.com/office/drawing/2014/main" id="{F26294C5-AD35-0EC6-B266-DFB7CC603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82" y="5471190"/>
            <a:ext cx="5020352" cy="1021685"/>
          </a:xfrm>
          <a:prstGeom prst="rect">
            <a:avLst/>
          </a:prstGeom>
        </p:spPr>
      </p:pic>
      <p:pic>
        <p:nvPicPr>
          <p:cNvPr id="4" name="Picture 3">
            <a:extLst>
              <a:ext uri="{FF2B5EF4-FFF2-40B4-BE49-F238E27FC236}">
                <a16:creationId xmlns:a16="http://schemas.microsoft.com/office/drawing/2014/main" id="{9F5036E1-8502-7B42-D1D8-25CF0EC14BF4}"/>
              </a:ext>
            </a:extLst>
          </p:cNvPr>
          <p:cNvPicPr>
            <a:picLocks noChangeAspect="1"/>
          </p:cNvPicPr>
          <p:nvPr/>
        </p:nvPicPr>
        <p:blipFill rotWithShape="1">
          <a:blip r:embed="rId4"/>
          <a:srcRect b="59829"/>
          <a:stretch/>
        </p:blipFill>
        <p:spPr>
          <a:xfrm>
            <a:off x="6993082" y="3082619"/>
            <a:ext cx="4791752" cy="687454"/>
          </a:xfrm>
          <a:prstGeom prst="rect">
            <a:avLst/>
          </a:prstGeom>
        </p:spPr>
      </p:pic>
      <p:sp>
        <p:nvSpPr>
          <p:cNvPr id="6" name="Footer Placeholder 5">
            <a:extLst>
              <a:ext uri="{FF2B5EF4-FFF2-40B4-BE49-F238E27FC236}">
                <a16:creationId xmlns:a16="http://schemas.microsoft.com/office/drawing/2014/main" id="{A310F260-0B4E-9353-48A0-DC886646140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48337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377F-C75C-E424-32DA-C726C79986EF}"/>
              </a:ext>
            </a:extLst>
          </p:cNvPr>
          <p:cNvSpPr>
            <a:spLocks noGrp="1"/>
          </p:cNvSpPr>
          <p:nvPr>
            <p:ph type="title"/>
          </p:nvPr>
        </p:nvSpPr>
        <p:spPr/>
        <p:txBody>
          <a:bodyPr/>
          <a:lstStyle/>
          <a:p>
            <a:r>
              <a:rPr lang="en-US" dirty="0" err="1"/>
              <a:t>adduser</a:t>
            </a:r>
            <a:endParaRPr lang="en-CA" dirty="0"/>
          </a:p>
        </p:txBody>
      </p:sp>
      <p:pic>
        <p:nvPicPr>
          <p:cNvPr id="5" name="Content Placeholder 4" descr="A screenshot of a computer program&#10;&#10;Description automatically generated">
            <a:extLst>
              <a:ext uri="{FF2B5EF4-FFF2-40B4-BE49-F238E27FC236}">
                <a16:creationId xmlns:a16="http://schemas.microsoft.com/office/drawing/2014/main" id="{24851F64-F840-8019-E96A-F7E2CD4C7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3803" y="1690688"/>
            <a:ext cx="6757148" cy="4926012"/>
          </a:xfrm>
        </p:spPr>
      </p:pic>
      <p:sp>
        <p:nvSpPr>
          <p:cNvPr id="6" name="Content Placeholder 2">
            <a:extLst>
              <a:ext uri="{FF2B5EF4-FFF2-40B4-BE49-F238E27FC236}">
                <a16:creationId xmlns:a16="http://schemas.microsoft.com/office/drawing/2014/main" id="{4A6EF181-3E6E-2B3B-23A8-8F1E66D974C6}"/>
              </a:ext>
            </a:extLst>
          </p:cNvPr>
          <p:cNvSpPr txBox="1">
            <a:spLocks/>
          </p:cNvSpPr>
          <p:nvPr/>
        </p:nvSpPr>
        <p:spPr>
          <a:xfrm>
            <a:off x="838200" y="1825625"/>
            <a:ext cx="42631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command used to add a new user to the system.</a:t>
            </a:r>
            <a:endParaRPr lang="en-CA" dirty="0"/>
          </a:p>
        </p:txBody>
      </p:sp>
      <p:sp>
        <p:nvSpPr>
          <p:cNvPr id="3" name="Rectangle: Rounded Corners 2">
            <a:extLst>
              <a:ext uri="{FF2B5EF4-FFF2-40B4-BE49-F238E27FC236}">
                <a16:creationId xmlns:a16="http://schemas.microsoft.com/office/drawing/2014/main" id="{0A0471D2-35F0-8D37-99EF-722A59B346D7}"/>
              </a:ext>
            </a:extLst>
          </p:cNvPr>
          <p:cNvSpPr/>
          <p:nvPr/>
        </p:nvSpPr>
        <p:spPr>
          <a:xfrm>
            <a:off x="7512627" y="1690688"/>
            <a:ext cx="2119746" cy="304366"/>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46BCCE3E-A9BF-C166-2F27-4D8DEF89B75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15010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9DB5063A-3325-AD90-2265-61DC5E614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428" y="679186"/>
            <a:ext cx="9755896" cy="5896817"/>
          </a:xfrm>
          <a:prstGeom prst="rect">
            <a:avLst/>
          </a:prstGeom>
        </p:spPr>
      </p:pic>
      <p:sp>
        <p:nvSpPr>
          <p:cNvPr id="7" name="Rectangle: Rounded Corners 6">
            <a:extLst>
              <a:ext uri="{FF2B5EF4-FFF2-40B4-BE49-F238E27FC236}">
                <a16:creationId xmlns:a16="http://schemas.microsoft.com/office/drawing/2014/main" id="{A023C97D-A02C-C8AF-8848-693772B3FA73}"/>
              </a:ext>
            </a:extLst>
          </p:cNvPr>
          <p:cNvSpPr/>
          <p:nvPr/>
        </p:nvSpPr>
        <p:spPr>
          <a:xfrm>
            <a:off x="5860473" y="679186"/>
            <a:ext cx="2930236" cy="370296"/>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108BAD88-234D-008F-E598-972B391C1CB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66945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21AA-47CF-4D9C-9BD5-CE8ACA5D7971}"/>
              </a:ext>
            </a:extLst>
          </p:cNvPr>
          <p:cNvSpPr>
            <a:spLocks noGrp="1"/>
          </p:cNvSpPr>
          <p:nvPr>
            <p:ph type="title"/>
          </p:nvPr>
        </p:nvSpPr>
        <p:spPr/>
        <p:txBody>
          <a:bodyPr/>
          <a:lstStyle/>
          <a:p>
            <a:r>
              <a:rPr lang="en-CA" dirty="0" err="1"/>
              <a:t>su</a:t>
            </a:r>
            <a:r>
              <a:rPr lang="en-CA" dirty="0"/>
              <a:t> (Substitute User)</a:t>
            </a:r>
          </a:p>
        </p:txBody>
      </p:sp>
      <p:sp>
        <p:nvSpPr>
          <p:cNvPr id="3" name="Content Placeholder 2">
            <a:extLst>
              <a:ext uri="{FF2B5EF4-FFF2-40B4-BE49-F238E27FC236}">
                <a16:creationId xmlns:a16="http://schemas.microsoft.com/office/drawing/2014/main" id="{8E71831C-D102-E99C-94B2-F70827D1E6C8}"/>
              </a:ext>
            </a:extLst>
          </p:cNvPr>
          <p:cNvSpPr>
            <a:spLocks noGrp="1"/>
          </p:cNvSpPr>
          <p:nvPr>
            <p:ph idx="1"/>
          </p:nvPr>
        </p:nvSpPr>
        <p:spPr/>
        <p:txBody>
          <a:bodyPr/>
          <a:lstStyle/>
          <a:p>
            <a:r>
              <a:rPr lang="en-US" dirty="0"/>
              <a:t>Switches to another user account. Often used to switch to the root (administrator) account.</a:t>
            </a:r>
            <a:endParaRPr lang="en-CA" dirty="0"/>
          </a:p>
        </p:txBody>
      </p:sp>
      <p:pic>
        <p:nvPicPr>
          <p:cNvPr id="5" name="Picture 4" descr="A black background with white text&#10;&#10;Description automatically generated">
            <a:extLst>
              <a:ext uri="{FF2B5EF4-FFF2-40B4-BE49-F238E27FC236}">
                <a16:creationId xmlns:a16="http://schemas.microsoft.com/office/drawing/2014/main" id="{550EDE1E-FF8D-BC05-5CB8-79DDBEE14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220" y="3463991"/>
            <a:ext cx="5474413" cy="1074606"/>
          </a:xfrm>
          <a:prstGeom prst="rect">
            <a:avLst/>
          </a:prstGeom>
        </p:spPr>
      </p:pic>
      <p:pic>
        <p:nvPicPr>
          <p:cNvPr id="7" name="Picture 6" descr="A close up of a computer screen&#10;&#10;Description automatically generated">
            <a:extLst>
              <a:ext uri="{FF2B5EF4-FFF2-40B4-BE49-F238E27FC236}">
                <a16:creationId xmlns:a16="http://schemas.microsoft.com/office/drawing/2014/main" id="{66489037-E5D2-5F76-FD2F-3AB233B3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920" y="4786200"/>
            <a:ext cx="6232713" cy="1074606"/>
          </a:xfrm>
          <a:prstGeom prst="rect">
            <a:avLst/>
          </a:prstGeom>
        </p:spPr>
      </p:pic>
      <p:sp>
        <p:nvSpPr>
          <p:cNvPr id="4" name="Footer Placeholder 3">
            <a:extLst>
              <a:ext uri="{FF2B5EF4-FFF2-40B4-BE49-F238E27FC236}">
                <a16:creationId xmlns:a16="http://schemas.microsoft.com/office/drawing/2014/main" id="{3F8A9C7A-B65C-9B13-9468-39E42226492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66645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44F-D259-1F8F-0B5F-E8182314D884}"/>
              </a:ext>
            </a:extLst>
          </p:cNvPr>
          <p:cNvSpPr>
            <a:spLocks noGrp="1"/>
          </p:cNvSpPr>
          <p:nvPr>
            <p:ph type="title"/>
          </p:nvPr>
        </p:nvSpPr>
        <p:spPr/>
        <p:txBody>
          <a:bodyPr/>
          <a:lstStyle/>
          <a:p>
            <a:r>
              <a:rPr lang="en-US" dirty="0"/>
              <a:t>Day 8</a:t>
            </a:r>
            <a:endParaRPr lang="en-CA" dirty="0"/>
          </a:p>
        </p:txBody>
      </p:sp>
      <p:sp>
        <p:nvSpPr>
          <p:cNvPr id="3" name="Content Placeholder 2">
            <a:extLst>
              <a:ext uri="{FF2B5EF4-FFF2-40B4-BE49-F238E27FC236}">
                <a16:creationId xmlns:a16="http://schemas.microsoft.com/office/drawing/2014/main" id="{3DAD29CB-C2E2-D980-C4FB-A307558A3077}"/>
              </a:ext>
            </a:extLst>
          </p:cNvPr>
          <p:cNvSpPr>
            <a:spLocks noGrp="1"/>
          </p:cNvSpPr>
          <p:nvPr>
            <p:ph idx="1"/>
          </p:nvPr>
        </p:nvSpPr>
        <p:spPr/>
        <p:txBody>
          <a:bodyPr>
            <a:normAutofit fontScale="92500" lnSpcReduction="20000"/>
          </a:bodyPr>
          <a:lstStyle/>
          <a:p>
            <a:r>
              <a:rPr lang="en-US" dirty="0"/>
              <a:t>Outline</a:t>
            </a:r>
          </a:p>
          <a:p>
            <a:pPr lvl="1"/>
            <a:r>
              <a:rPr lang="en-US" dirty="0"/>
              <a:t>Permission Deny</a:t>
            </a:r>
          </a:p>
          <a:p>
            <a:pPr lvl="1"/>
            <a:r>
              <a:rPr lang="en-US" dirty="0"/>
              <a:t>File </a:t>
            </a:r>
            <a:r>
              <a:rPr lang="en-US" dirty="0" err="1"/>
              <a:t>Sudoers</a:t>
            </a:r>
            <a:endParaRPr lang="en-US" dirty="0"/>
          </a:p>
          <a:p>
            <a:pPr lvl="1"/>
            <a:r>
              <a:rPr lang="en-US" dirty="0"/>
              <a:t>/</a:t>
            </a:r>
            <a:r>
              <a:rPr lang="en-US" dirty="0" err="1"/>
              <a:t>etc</a:t>
            </a:r>
            <a:r>
              <a:rPr lang="en-US" dirty="0"/>
              <a:t> directory</a:t>
            </a:r>
          </a:p>
          <a:p>
            <a:pPr lvl="2"/>
            <a:r>
              <a:rPr lang="en-US" dirty="0"/>
              <a:t>/</a:t>
            </a:r>
            <a:r>
              <a:rPr lang="en-US" dirty="0" err="1"/>
              <a:t>sudoers</a:t>
            </a:r>
            <a:endParaRPr lang="en-US" dirty="0"/>
          </a:p>
          <a:p>
            <a:pPr lvl="2"/>
            <a:r>
              <a:rPr lang="en-US" dirty="0"/>
              <a:t>/passwd</a:t>
            </a:r>
          </a:p>
          <a:p>
            <a:pPr lvl="2"/>
            <a:r>
              <a:rPr lang="en-US" dirty="0"/>
              <a:t>/shadow</a:t>
            </a:r>
          </a:p>
          <a:p>
            <a:pPr lvl="1"/>
            <a:r>
              <a:rPr lang="en-US" dirty="0"/>
              <a:t>$PATH</a:t>
            </a:r>
          </a:p>
          <a:p>
            <a:pPr lvl="1"/>
            <a:r>
              <a:rPr lang="en-US" dirty="0"/>
              <a:t>/</a:t>
            </a:r>
            <a:r>
              <a:rPr lang="en-US" dirty="0" err="1"/>
              <a:t>usr</a:t>
            </a:r>
            <a:r>
              <a:rPr lang="en-US" dirty="0"/>
              <a:t> directory</a:t>
            </a:r>
          </a:p>
          <a:p>
            <a:pPr lvl="2"/>
            <a:r>
              <a:rPr lang="en-US" dirty="0"/>
              <a:t>/bin</a:t>
            </a:r>
          </a:p>
          <a:p>
            <a:pPr lvl="1"/>
            <a:r>
              <a:rPr lang="en-US" dirty="0"/>
              <a:t>Type </a:t>
            </a:r>
          </a:p>
          <a:p>
            <a:pPr lvl="1"/>
            <a:r>
              <a:rPr lang="en-US" dirty="0" err="1"/>
              <a:t>Sudo</a:t>
            </a:r>
            <a:endParaRPr lang="en-US" dirty="0"/>
          </a:p>
          <a:p>
            <a:pPr lvl="1"/>
            <a:r>
              <a:rPr lang="en-US" dirty="0"/>
              <a:t>Cp</a:t>
            </a:r>
          </a:p>
          <a:p>
            <a:pPr lvl="1"/>
            <a:r>
              <a:rPr lang="en-US" dirty="0"/>
              <a:t>Echo [-e     \n     &gt;       &gt;&gt;      1&gt;      2&gt;]</a:t>
            </a:r>
          </a:p>
          <a:p>
            <a:pPr lvl="1"/>
            <a:endParaRPr lang="en-US" dirty="0"/>
          </a:p>
          <a:p>
            <a:pPr lvl="1"/>
            <a:endParaRPr lang="en-CA" dirty="0"/>
          </a:p>
        </p:txBody>
      </p:sp>
      <p:sp>
        <p:nvSpPr>
          <p:cNvPr id="4" name="Footer Placeholder 3">
            <a:extLst>
              <a:ext uri="{FF2B5EF4-FFF2-40B4-BE49-F238E27FC236}">
                <a16:creationId xmlns:a16="http://schemas.microsoft.com/office/drawing/2014/main" id="{B70160AA-4A20-4774-EF3F-27AFDFFEBB8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5391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62B8-DC29-BF04-1B1B-E5E48E00A391}"/>
              </a:ext>
            </a:extLst>
          </p:cNvPr>
          <p:cNvSpPr>
            <a:spLocks noGrp="1"/>
          </p:cNvSpPr>
          <p:nvPr>
            <p:ph type="title"/>
          </p:nvPr>
        </p:nvSpPr>
        <p:spPr/>
        <p:txBody>
          <a:bodyPr/>
          <a:lstStyle/>
          <a:p>
            <a:r>
              <a:rPr lang="en-US" dirty="0"/>
              <a:t>Permission </a:t>
            </a:r>
            <a:endParaRPr lang="en-CA" dirty="0"/>
          </a:p>
        </p:txBody>
      </p:sp>
      <p:pic>
        <p:nvPicPr>
          <p:cNvPr id="5" name="Picture 4" descr="A screenshot of a computer&#10;&#10;Description automatically generated">
            <a:extLst>
              <a:ext uri="{FF2B5EF4-FFF2-40B4-BE49-F238E27FC236}">
                <a16:creationId xmlns:a16="http://schemas.microsoft.com/office/drawing/2014/main" id="{38FF3657-0D72-B7A0-970D-2E7E5806F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19" y="4271281"/>
            <a:ext cx="11508636" cy="2121493"/>
          </a:xfrm>
          <a:prstGeom prst="rect">
            <a:avLst/>
          </a:prstGeom>
        </p:spPr>
      </p:pic>
      <p:sp>
        <p:nvSpPr>
          <p:cNvPr id="6" name="Content Placeholder 5">
            <a:extLst>
              <a:ext uri="{FF2B5EF4-FFF2-40B4-BE49-F238E27FC236}">
                <a16:creationId xmlns:a16="http://schemas.microsoft.com/office/drawing/2014/main" id="{9E8A78CD-3B24-0487-A947-5171FA6B46E2}"/>
              </a:ext>
            </a:extLst>
          </p:cNvPr>
          <p:cNvSpPr>
            <a:spLocks noGrp="1"/>
          </p:cNvSpPr>
          <p:nvPr>
            <p:ph idx="1"/>
          </p:nvPr>
        </p:nvSpPr>
        <p:spPr>
          <a:xfrm>
            <a:off x="838200" y="1825625"/>
            <a:ext cx="10515600" cy="2303923"/>
          </a:xfrm>
        </p:spPr>
        <p:txBody>
          <a:bodyPr/>
          <a:lstStyle/>
          <a:p>
            <a:r>
              <a:rPr lang="en-US" sz="2800" dirty="0" err="1"/>
              <a:t>adduser</a:t>
            </a:r>
            <a:r>
              <a:rPr lang="en-US" sz="2800" dirty="0"/>
              <a:t>: used to </a:t>
            </a:r>
            <a:r>
              <a:rPr lang="en-US" sz="2800" b="1" dirty="0">
                <a:solidFill>
                  <a:srgbClr val="FF0000"/>
                </a:solidFill>
              </a:rPr>
              <a:t>create new user accounts</a:t>
            </a:r>
            <a:r>
              <a:rPr lang="en-US" sz="2800" dirty="0"/>
              <a:t>. Running `</a:t>
            </a:r>
            <a:r>
              <a:rPr lang="en-US" sz="2800" dirty="0" err="1"/>
              <a:t>adduser</a:t>
            </a:r>
            <a:r>
              <a:rPr lang="en-US" sz="2800" dirty="0"/>
              <a:t>` requires </a:t>
            </a:r>
            <a:r>
              <a:rPr lang="en-US" sz="2800" b="1" dirty="0">
                <a:solidFill>
                  <a:srgbClr val="FF0000"/>
                </a:solidFill>
              </a:rPr>
              <a:t>root privileges</a:t>
            </a:r>
            <a:r>
              <a:rPr lang="en-US" sz="2800" dirty="0"/>
              <a:t>, meaning it should be executed with `</a:t>
            </a:r>
            <a:r>
              <a:rPr lang="en-US" sz="2800" b="1" dirty="0" err="1">
                <a:solidFill>
                  <a:srgbClr val="FF0000"/>
                </a:solidFill>
              </a:rPr>
              <a:t>sudo</a:t>
            </a:r>
            <a:r>
              <a:rPr lang="en-US" sz="2800" dirty="0"/>
              <a:t>` if you're not logged in as the </a:t>
            </a:r>
            <a:r>
              <a:rPr lang="en-US" sz="2800" b="1" dirty="0">
                <a:solidFill>
                  <a:srgbClr val="FF0000"/>
                </a:solidFill>
              </a:rPr>
              <a:t>root user</a:t>
            </a:r>
            <a:r>
              <a:rPr lang="en-US" sz="2800" dirty="0"/>
              <a:t>.</a:t>
            </a:r>
          </a:p>
          <a:p>
            <a:r>
              <a:rPr lang="en-US" sz="2800" dirty="0"/>
              <a:t>Regular users cannot create other users unless they have `</a:t>
            </a:r>
            <a:r>
              <a:rPr lang="en-US" sz="2800" dirty="0" err="1"/>
              <a:t>sudo</a:t>
            </a:r>
            <a:r>
              <a:rPr lang="en-US" sz="2800" dirty="0"/>
              <a:t>` privileges or root access.</a:t>
            </a:r>
            <a:endParaRPr lang="en-CA" sz="2800" dirty="0"/>
          </a:p>
          <a:p>
            <a:endParaRPr lang="en-CA" dirty="0"/>
          </a:p>
        </p:txBody>
      </p:sp>
      <p:sp>
        <p:nvSpPr>
          <p:cNvPr id="3" name="Footer Placeholder 2">
            <a:extLst>
              <a:ext uri="{FF2B5EF4-FFF2-40B4-BE49-F238E27FC236}">
                <a16:creationId xmlns:a16="http://schemas.microsoft.com/office/drawing/2014/main" id="{25C31D92-7654-4B6D-2671-593FFCB3056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9109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458D-F348-3FF3-7E5D-16C3E1519CC8}"/>
              </a:ext>
            </a:extLst>
          </p:cNvPr>
          <p:cNvSpPr>
            <a:spLocks noGrp="1"/>
          </p:cNvSpPr>
          <p:nvPr>
            <p:ph type="title"/>
          </p:nvPr>
        </p:nvSpPr>
        <p:spPr/>
        <p:txBody>
          <a:bodyPr/>
          <a:lstStyle/>
          <a:p>
            <a:r>
              <a:rPr lang="en-US" dirty="0"/>
              <a:t>Day 7</a:t>
            </a:r>
            <a:endParaRPr lang="en-CA" dirty="0"/>
          </a:p>
        </p:txBody>
      </p:sp>
      <p:sp>
        <p:nvSpPr>
          <p:cNvPr id="3" name="Content Placeholder 2">
            <a:extLst>
              <a:ext uri="{FF2B5EF4-FFF2-40B4-BE49-F238E27FC236}">
                <a16:creationId xmlns:a16="http://schemas.microsoft.com/office/drawing/2014/main" id="{8F97B562-1F52-18F0-F6DB-C2BB026D708C}"/>
              </a:ext>
            </a:extLst>
          </p:cNvPr>
          <p:cNvSpPr>
            <a:spLocks noGrp="1"/>
          </p:cNvSpPr>
          <p:nvPr>
            <p:ph idx="1"/>
          </p:nvPr>
        </p:nvSpPr>
        <p:spPr>
          <a:xfrm>
            <a:off x="838200" y="1690688"/>
            <a:ext cx="10515600" cy="4955918"/>
          </a:xfrm>
        </p:spPr>
        <p:txBody>
          <a:bodyPr>
            <a:normAutofit/>
          </a:bodyPr>
          <a:lstStyle/>
          <a:p>
            <a:r>
              <a:rPr lang="en-US" sz="2400" dirty="0"/>
              <a:t>Outline:</a:t>
            </a:r>
          </a:p>
          <a:p>
            <a:pPr marL="914400" lvl="1" indent="-457200">
              <a:buFont typeface="+mj-lt"/>
              <a:buAutoNum type="arabicPeriod"/>
            </a:pPr>
            <a:r>
              <a:rPr lang="en-US" sz="2000" dirty="0"/>
              <a:t>VMware &amp; Ubuntu</a:t>
            </a:r>
          </a:p>
          <a:p>
            <a:pPr marL="914400" lvl="1" indent="-457200">
              <a:buFont typeface="+mj-lt"/>
              <a:buAutoNum type="arabicPeriod"/>
            </a:pPr>
            <a:r>
              <a:rPr lang="en-US" sz="2000" dirty="0" err="1"/>
              <a:t>Pwd</a:t>
            </a:r>
            <a:endParaRPr lang="en-US" sz="2000" dirty="0"/>
          </a:p>
          <a:p>
            <a:pPr marL="914400" lvl="1" indent="-457200">
              <a:buFont typeface="+mj-lt"/>
              <a:buAutoNum type="arabicPeriod"/>
            </a:pPr>
            <a:r>
              <a:rPr lang="en-US" sz="2000" dirty="0"/>
              <a:t>Ls</a:t>
            </a:r>
          </a:p>
          <a:p>
            <a:pPr marL="914400" lvl="1" indent="-457200">
              <a:buFont typeface="+mj-lt"/>
              <a:buAutoNum type="arabicPeriod"/>
            </a:pPr>
            <a:r>
              <a:rPr lang="en-US" sz="2000" dirty="0"/>
              <a:t>Touch</a:t>
            </a:r>
          </a:p>
          <a:p>
            <a:pPr marL="914400" lvl="1" indent="-457200">
              <a:buFont typeface="+mj-lt"/>
              <a:buAutoNum type="arabicPeriod"/>
            </a:pPr>
            <a:r>
              <a:rPr lang="en-US" sz="2000" dirty="0" err="1"/>
              <a:t>Mkdir</a:t>
            </a:r>
            <a:endParaRPr lang="en-US" sz="2000" dirty="0"/>
          </a:p>
          <a:p>
            <a:pPr marL="914400" lvl="1" indent="-457200">
              <a:buFont typeface="+mj-lt"/>
              <a:buAutoNum type="arabicPeriod"/>
            </a:pPr>
            <a:r>
              <a:rPr lang="en-US" sz="2000" dirty="0"/>
              <a:t>Cd</a:t>
            </a:r>
          </a:p>
          <a:p>
            <a:pPr marL="914400" lvl="1" indent="-457200">
              <a:buFont typeface="+mj-lt"/>
              <a:buAutoNum type="arabicPeriod"/>
            </a:pPr>
            <a:r>
              <a:rPr lang="en-US" sz="2000" dirty="0"/>
              <a:t>Path (relative &amp; absolute)</a:t>
            </a:r>
          </a:p>
          <a:p>
            <a:pPr marL="914400" lvl="1" indent="-457200">
              <a:buFont typeface="+mj-lt"/>
              <a:buAutoNum type="arabicPeriod"/>
            </a:pPr>
            <a:r>
              <a:rPr lang="en-US" sz="2000" dirty="0" err="1"/>
              <a:t>Sudo</a:t>
            </a:r>
            <a:endParaRPr lang="en-US" sz="2000" dirty="0"/>
          </a:p>
          <a:p>
            <a:pPr marL="914400" lvl="1" indent="-457200">
              <a:buFont typeface="+mj-lt"/>
              <a:buAutoNum type="arabicPeriod"/>
            </a:pPr>
            <a:r>
              <a:rPr lang="en-US" sz="2000" dirty="0" err="1"/>
              <a:t>Adduser</a:t>
            </a:r>
            <a:endParaRPr lang="en-US" sz="2000" dirty="0"/>
          </a:p>
          <a:p>
            <a:pPr marL="914400" lvl="1" indent="-457200">
              <a:buFont typeface="+mj-lt"/>
              <a:buAutoNum type="arabicPeriod"/>
            </a:pPr>
            <a:r>
              <a:rPr lang="en-US" sz="2000" dirty="0"/>
              <a:t>Su</a:t>
            </a:r>
          </a:p>
          <a:p>
            <a:pPr marL="914400" lvl="1" indent="-457200">
              <a:buFont typeface="+mj-lt"/>
              <a:buAutoNum type="arabicPeriod"/>
            </a:pPr>
            <a:r>
              <a:rPr lang="en-US" sz="2000" dirty="0" err="1"/>
              <a:t>Telder</a:t>
            </a:r>
            <a:r>
              <a:rPr lang="en-US" sz="2000" dirty="0"/>
              <a:t> (~)</a:t>
            </a:r>
          </a:p>
          <a:p>
            <a:pPr marL="914400" lvl="1" indent="-457200">
              <a:buFont typeface="+mj-lt"/>
              <a:buAutoNum type="arabicPeriod"/>
            </a:pPr>
            <a:r>
              <a:rPr lang="en-US" sz="2000" dirty="0"/>
              <a:t>$PATH</a:t>
            </a:r>
          </a:p>
        </p:txBody>
      </p:sp>
      <p:sp>
        <p:nvSpPr>
          <p:cNvPr id="4" name="Footer Placeholder 3">
            <a:extLst>
              <a:ext uri="{FF2B5EF4-FFF2-40B4-BE49-F238E27FC236}">
                <a16:creationId xmlns:a16="http://schemas.microsoft.com/office/drawing/2014/main" id="{FAD2D2ED-C996-A88A-3E32-1EB1A73A880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4880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92C6-CD70-76E4-47DB-B0528399BF3A}"/>
              </a:ext>
            </a:extLst>
          </p:cNvPr>
          <p:cNvSpPr>
            <a:spLocks noGrp="1"/>
          </p:cNvSpPr>
          <p:nvPr>
            <p:ph type="title"/>
          </p:nvPr>
        </p:nvSpPr>
        <p:spPr/>
        <p:txBody>
          <a:bodyPr/>
          <a:lstStyle/>
          <a:p>
            <a:r>
              <a:rPr lang="en-CA" dirty="0"/>
              <a:t>Permission Denied</a:t>
            </a:r>
          </a:p>
        </p:txBody>
      </p:sp>
      <p:sp>
        <p:nvSpPr>
          <p:cNvPr id="3" name="Content Placeholder 2">
            <a:extLst>
              <a:ext uri="{FF2B5EF4-FFF2-40B4-BE49-F238E27FC236}">
                <a16:creationId xmlns:a16="http://schemas.microsoft.com/office/drawing/2014/main" id="{BB0CC351-0484-E420-3D84-C27E3F71DAD8}"/>
              </a:ext>
            </a:extLst>
          </p:cNvPr>
          <p:cNvSpPr>
            <a:spLocks noGrp="1"/>
          </p:cNvSpPr>
          <p:nvPr>
            <p:ph idx="1"/>
          </p:nvPr>
        </p:nvSpPr>
        <p:spPr/>
        <p:txBody>
          <a:bodyPr>
            <a:normAutofit/>
          </a:bodyPr>
          <a:lstStyle/>
          <a:p>
            <a:r>
              <a:rPr lang="en-US" sz="2400" dirty="0"/>
              <a:t>The "Permission Denied" error occurs when a user tries to perform an action that they don't have the </a:t>
            </a:r>
            <a:r>
              <a:rPr lang="en-US" sz="2400" b="1" dirty="0">
                <a:solidFill>
                  <a:srgbClr val="FF0000"/>
                </a:solidFill>
              </a:rPr>
              <a:t>necessary permissions</a:t>
            </a:r>
            <a:r>
              <a:rPr lang="en-US" sz="2400" dirty="0">
                <a:solidFill>
                  <a:srgbClr val="FF0000"/>
                </a:solidFill>
              </a:rPr>
              <a:t> </a:t>
            </a:r>
            <a:r>
              <a:rPr lang="en-US" sz="2400" dirty="0"/>
              <a:t>for. This could </a:t>
            </a:r>
            <a:r>
              <a:rPr lang="en-US" sz="2400" b="1" dirty="0">
                <a:solidFill>
                  <a:srgbClr val="FF0000"/>
                </a:solidFill>
              </a:rPr>
              <a:t>involve reading, writing, or executing a file or directory, or running a command that requires elevated privileges.</a:t>
            </a:r>
          </a:p>
          <a:p>
            <a:endParaRPr lang="en-US" sz="2400" dirty="0"/>
          </a:p>
          <a:p>
            <a:r>
              <a:rPr lang="en-US" sz="2400" dirty="0"/>
              <a:t>Common Scenarios:</a:t>
            </a:r>
          </a:p>
          <a:p>
            <a:pPr lvl="1"/>
            <a:r>
              <a:rPr lang="en-US" sz="1800" dirty="0"/>
              <a:t>Trying to access a file that is owned by another user and not world-readable.</a:t>
            </a:r>
          </a:p>
          <a:p>
            <a:pPr lvl="1"/>
            <a:r>
              <a:rPr lang="en-US" sz="1800" dirty="0"/>
              <a:t>Attempting to run a command that requires root privileges without using `</a:t>
            </a:r>
            <a:r>
              <a:rPr lang="en-US" sz="1800" dirty="0" err="1"/>
              <a:t>sudo</a:t>
            </a:r>
            <a:r>
              <a:rPr lang="en-US" sz="1800" dirty="0"/>
              <a:t>`.</a:t>
            </a:r>
          </a:p>
          <a:p>
            <a:pPr lvl="1"/>
            <a:r>
              <a:rPr lang="en-US" sz="1800" dirty="0"/>
              <a:t>Modifying system files without appropriate permissions.</a:t>
            </a:r>
            <a:endParaRPr lang="en-CA" sz="1800" dirty="0"/>
          </a:p>
        </p:txBody>
      </p:sp>
      <p:sp>
        <p:nvSpPr>
          <p:cNvPr id="4" name="Footer Placeholder 3">
            <a:extLst>
              <a:ext uri="{FF2B5EF4-FFF2-40B4-BE49-F238E27FC236}">
                <a16:creationId xmlns:a16="http://schemas.microsoft.com/office/drawing/2014/main" id="{FAC41EF1-0FF1-A474-6F29-5C63A993DE8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6400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4B9C-992E-705C-2632-69A6D21E2104}"/>
              </a:ext>
            </a:extLst>
          </p:cNvPr>
          <p:cNvSpPr>
            <a:spLocks noGrp="1"/>
          </p:cNvSpPr>
          <p:nvPr>
            <p:ph type="title"/>
          </p:nvPr>
        </p:nvSpPr>
        <p:spPr/>
        <p:txBody>
          <a:bodyPr/>
          <a:lstStyle/>
          <a:p>
            <a:r>
              <a:rPr lang="en-CA" dirty="0" err="1"/>
              <a:t>Sudoers</a:t>
            </a:r>
            <a:r>
              <a:rPr lang="en-CA" dirty="0"/>
              <a:t> File</a:t>
            </a:r>
          </a:p>
        </p:txBody>
      </p:sp>
      <p:sp>
        <p:nvSpPr>
          <p:cNvPr id="3" name="Content Placeholder 2">
            <a:extLst>
              <a:ext uri="{FF2B5EF4-FFF2-40B4-BE49-F238E27FC236}">
                <a16:creationId xmlns:a16="http://schemas.microsoft.com/office/drawing/2014/main" id="{044AA56B-9B72-535F-E027-E410A4EB4FE6}"/>
              </a:ext>
            </a:extLst>
          </p:cNvPr>
          <p:cNvSpPr>
            <a:spLocks noGrp="1"/>
          </p:cNvSpPr>
          <p:nvPr>
            <p:ph idx="1"/>
          </p:nvPr>
        </p:nvSpPr>
        <p:spPr/>
        <p:txBody>
          <a:bodyPr>
            <a:normAutofit/>
          </a:bodyPr>
          <a:lstStyle/>
          <a:p>
            <a:r>
              <a:rPr lang="en-US" sz="2400" dirty="0"/>
              <a:t>located at `/</a:t>
            </a:r>
            <a:r>
              <a:rPr lang="en-US" sz="2400" dirty="0" err="1"/>
              <a:t>etc</a:t>
            </a:r>
            <a:r>
              <a:rPr lang="en-US" sz="2400" dirty="0"/>
              <a:t>/</a:t>
            </a:r>
            <a:r>
              <a:rPr lang="en-US" sz="2400" dirty="0" err="1"/>
              <a:t>sudoers</a:t>
            </a:r>
            <a:r>
              <a:rPr lang="en-US" sz="2400" dirty="0"/>
              <a:t>`, is used to control which users or groups could run commands as the root or another user via `</a:t>
            </a:r>
            <a:r>
              <a:rPr lang="en-US" sz="2400" dirty="0" err="1"/>
              <a:t>sudo</a:t>
            </a:r>
            <a:r>
              <a:rPr lang="en-US" sz="2400" dirty="0"/>
              <a:t>`. </a:t>
            </a:r>
          </a:p>
          <a:p>
            <a:r>
              <a:rPr lang="en-US" sz="2400" dirty="0"/>
              <a:t>It also allows fine-grained control over which commands can be run.</a:t>
            </a:r>
          </a:p>
          <a:p>
            <a:endParaRPr lang="en-US" sz="2000" dirty="0"/>
          </a:p>
          <a:p>
            <a:r>
              <a:rPr lang="en-US" sz="2000" dirty="0"/>
              <a:t>user ALL=(ALL:ALL) ALL</a:t>
            </a:r>
          </a:p>
          <a:p>
            <a:pPr marL="0" indent="0">
              <a:buNone/>
            </a:pPr>
            <a:r>
              <a:rPr lang="en-US" sz="2000" dirty="0"/>
              <a:t>This allows `user` to run any command as any user on the system using `</a:t>
            </a:r>
            <a:r>
              <a:rPr lang="en-US" sz="2000" dirty="0" err="1"/>
              <a:t>sudo</a:t>
            </a:r>
            <a:r>
              <a:rPr lang="en-US" sz="2000" dirty="0"/>
              <a:t>`.</a:t>
            </a:r>
          </a:p>
          <a:p>
            <a:r>
              <a:rPr lang="en-US" sz="2000" dirty="0"/>
              <a:t>user ALL=(ALL) /</a:t>
            </a:r>
            <a:r>
              <a:rPr lang="en-US" sz="2000" dirty="0" err="1"/>
              <a:t>usr</a:t>
            </a:r>
            <a:r>
              <a:rPr lang="en-US" sz="2000" dirty="0"/>
              <a:t>/bin/apt-get</a:t>
            </a:r>
          </a:p>
          <a:p>
            <a:pPr marL="0" indent="0">
              <a:buNone/>
            </a:pPr>
            <a:r>
              <a:rPr lang="en-US" sz="2000" dirty="0"/>
              <a:t>This allows `user` to run `apt-get` commands with `</a:t>
            </a:r>
            <a:r>
              <a:rPr lang="en-US" sz="2000" dirty="0" err="1"/>
              <a:t>sudo</a:t>
            </a:r>
            <a:r>
              <a:rPr lang="en-US" sz="2000" dirty="0"/>
              <a:t>`, but nothing else.</a:t>
            </a:r>
            <a:endParaRPr lang="en-CA" sz="2000" dirty="0"/>
          </a:p>
        </p:txBody>
      </p:sp>
      <p:sp>
        <p:nvSpPr>
          <p:cNvPr id="4" name="Footer Placeholder 3">
            <a:extLst>
              <a:ext uri="{FF2B5EF4-FFF2-40B4-BE49-F238E27FC236}">
                <a16:creationId xmlns:a16="http://schemas.microsoft.com/office/drawing/2014/main" id="{8821DCA4-F125-BFC8-FC5E-0CB7A94900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67374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A57B-8F95-301C-3BD8-1EAFAF05E9B9}"/>
              </a:ext>
            </a:extLst>
          </p:cNvPr>
          <p:cNvSpPr>
            <a:spLocks noGrp="1"/>
          </p:cNvSpPr>
          <p:nvPr>
            <p:ph type="title"/>
          </p:nvPr>
        </p:nvSpPr>
        <p:spPr/>
        <p:txBody>
          <a:bodyPr/>
          <a:lstStyle/>
          <a:p>
            <a:r>
              <a:rPr lang="en-CA" dirty="0"/>
              <a:t>/</a:t>
            </a:r>
            <a:r>
              <a:rPr lang="en-CA" dirty="0" err="1"/>
              <a:t>etc</a:t>
            </a:r>
            <a:r>
              <a:rPr lang="en-CA" dirty="0"/>
              <a:t>/</a:t>
            </a:r>
            <a:r>
              <a:rPr lang="en-CA" dirty="0" err="1"/>
              <a:t>sudoers</a:t>
            </a:r>
            <a:endParaRPr lang="en-CA" dirty="0"/>
          </a:p>
        </p:txBody>
      </p:sp>
      <p:sp>
        <p:nvSpPr>
          <p:cNvPr id="3" name="Content Placeholder 2">
            <a:extLst>
              <a:ext uri="{FF2B5EF4-FFF2-40B4-BE49-F238E27FC236}">
                <a16:creationId xmlns:a16="http://schemas.microsoft.com/office/drawing/2014/main" id="{023AEB4A-2AE4-C3ED-800D-2E5E6DBD1B73}"/>
              </a:ext>
            </a:extLst>
          </p:cNvPr>
          <p:cNvSpPr>
            <a:spLocks noGrp="1"/>
          </p:cNvSpPr>
          <p:nvPr>
            <p:ph idx="1"/>
          </p:nvPr>
        </p:nvSpPr>
        <p:spPr>
          <a:xfrm>
            <a:off x="838200" y="1690688"/>
            <a:ext cx="6591300" cy="4351338"/>
          </a:xfrm>
        </p:spPr>
        <p:txBody>
          <a:bodyPr>
            <a:normAutofit/>
          </a:bodyPr>
          <a:lstStyle/>
          <a:p>
            <a:r>
              <a:rPr lang="en-US" sz="2400" dirty="0"/>
              <a:t>is a configuration file that defines which users and groups have access to execute commands as the root user or another user. It also specifies the level of permissions granted and any specific conditions or restrictions on those permissions.</a:t>
            </a:r>
            <a:endParaRPr lang="en-CA" sz="2400" dirty="0"/>
          </a:p>
        </p:txBody>
      </p:sp>
      <p:pic>
        <p:nvPicPr>
          <p:cNvPr id="5" name="Picture 4">
            <a:extLst>
              <a:ext uri="{FF2B5EF4-FFF2-40B4-BE49-F238E27FC236}">
                <a16:creationId xmlns:a16="http://schemas.microsoft.com/office/drawing/2014/main" id="{3BA7BF35-B629-4FC1-A4BF-9D6F8AA3A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806" y="3897387"/>
            <a:ext cx="4151012" cy="453272"/>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8FC65290-C62C-60E6-3F6B-C5AD7C2E1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424" y="3897387"/>
            <a:ext cx="6591300" cy="85442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D2ECCE48-AA61-BCFC-3D3F-F9F692FD3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424" y="4886751"/>
            <a:ext cx="5626331" cy="1707226"/>
          </a:xfrm>
          <a:prstGeom prst="rect">
            <a:avLst/>
          </a:prstGeom>
        </p:spPr>
      </p:pic>
      <p:sp>
        <p:nvSpPr>
          <p:cNvPr id="4" name="Footer Placeholder 3">
            <a:extLst>
              <a:ext uri="{FF2B5EF4-FFF2-40B4-BE49-F238E27FC236}">
                <a16:creationId xmlns:a16="http://schemas.microsoft.com/office/drawing/2014/main" id="{F7D8FA5C-4F9D-809F-4A28-9E2AF9695F4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7286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8591-CFBD-378A-4152-ADFF4D22D2AD}"/>
              </a:ext>
            </a:extLst>
          </p:cNvPr>
          <p:cNvSpPr>
            <a:spLocks noGrp="1"/>
          </p:cNvSpPr>
          <p:nvPr>
            <p:ph type="title"/>
          </p:nvPr>
        </p:nvSpPr>
        <p:spPr/>
        <p:txBody>
          <a:bodyPr/>
          <a:lstStyle/>
          <a:p>
            <a:r>
              <a:rPr lang="en-CA" dirty="0"/>
              <a:t>/</a:t>
            </a:r>
            <a:r>
              <a:rPr lang="en-CA" dirty="0" err="1"/>
              <a:t>etc</a:t>
            </a:r>
            <a:r>
              <a:rPr lang="en-CA" dirty="0"/>
              <a:t>/passwd</a:t>
            </a:r>
          </a:p>
        </p:txBody>
      </p:sp>
      <p:pic>
        <p:nvPicPr>
          <p:cNvPr id="5" name="Picture 4" descr="A computer screen shot of white text&#10;&#10;Description automatically generated">
            <a:extLst>
              <a:ext uri="{FF2B5EF4-FFF2-40B4-BE49-F238E27FC236}">
                <a16:creationId xmlns:a16="http://schemas.microsoft.com/office/drawing/2014/main" id="{C3D2E918-5BED-72DB-C0A0-273FAB1B2E8D}"/>
              </a:ext>
            </a:extLst>
          </p:cNvPr>
          <p:cNvPicPr>
            <a:picLocks noChangeAspect="1"/>
          </p:cNvPicPr>
          <p:nvPr/>
        </p:nvPicPr>
        <p:blipFill rotWithShape="1">
          <a:blip r:embed="rId2">
            <a:extLst>
              <a:ext uri="{28A0092B-C50C-407E-A947-70E740481C1C}">
                <a14:useLocalDpi xmlns:a14="http://schemas.microsoft.com/office/drawing/2010/main" val="0"/>
              </a:ext>
            </a:extLst>
          </a:blip>
          <a:srcRect r="17383"/>
          <a:stretch/>
        </p:blipFill>
        <p:spPr>
          <a:xfrm>
            <a:off x="5389560" y="1926812"/>
            <a:ext cx="5839690" cy="1502188"/>
          </a:xfrm>
          <a:prstGeom prst="rect">
            <a:avLst/>
          </a:prstGeom>
        </p:spPr>
      </p:pic>
      <p:pic>
        <p:nvPicPr>
          <p:cNvPr id="7" name="Picture 6" descr="A close up of a computer screen&#10;&#10;Description automatically generated">
            <a:extLst>
              <a:ext uri="{FF2B5EF4-FFF2-40B4-BE49-F238E27FC236}">
                <a16:creationId xmlns:a16="http://schemas.microsoft.com/office/drawing/2014/main" id="{FC92B70B-3D90-D52D-FE0D-537B44989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560" y="3757011"/>
            <a:ext cx="6518424" cy="804744"/>
          </a:xfrm>
          <a:prstGeom prst="rect">
            <a:avLst/>
          </a:prstGeom>
        </p:spPr>
      </p:pic>
      <p:sp>
        <p:nvSpPr>
          <p:cNvPr id="10" name="Content Placeholder 2">
            <a:extLst>
              <a:ext uri="{FF2B5EF4-FFF2-40B4-BE49-F238E27FC236}">
                <a16:creationId xmlns:a16="http://schemas.microsoft.com/office/drawing/2014/main" id="{52962C14-EFC4-00A0-CEB1-1F76BC559085}"/>
              </a:ext>
            </a:extLst>
          </p:cNvPr>
          <p:cNvSpPr>
            <a:spLocks noGrp="1"/>
          </p:cNvSpPr>
          <p:nvPr>
            <p:ph idx="1"/>
          </p:nvPr>
        </p:nvSpPr>
        <p:spPr>
          <a:xfrm>
            <a:off x="405245" y="1825625"/>
            <a:ext cx="4748645" cy="4351338"/>
          </a:xfrm>
        </p:spPr>
        <p:txBody>
          <a:bodyPr>
            <a:normAutofit/>
          </a:bodyPr>
          <a:lstStyle/>
          <a:p>
            <a:r>
              <a:rPr lang="en-US" sz="2400" dirty="0"/>
              <a:t>This file contains information about all the system's users.</a:t>
            </a:r>
          </a:p>
          <a:p>
            <a:r>
              <a:rPr lang="en-US" sz="2400" dirty="0"/>
              <a:t>Each line represents one user and contains seven fields: </a:t>
            </a:r>
          </a:p>
          <a:p>
            <a:pPr lvl="1"/>
            <a:r>
              <a:rPr lang="en-US" sz="1800" dirty="0"/>
              <a:t>username</a:t>
            </a:r>
          </a:p>
          <a:p>
            <a:pPr lvl="1"/>
            <a:r>
              <a:rPr lang="en-US" sz="1800" dirty="0"/>
              <a:t>password </a:t>
            </a:r>
          </a:p>
          <a:p>
            <a:pPr lvl="2"/>
            <a:r>
              <a:rPr lang="en-US" sz="1400" dirty="0"/>
              <a:t>(x indicates it is stored in `/</a:t>
            </a:r>
            <a:r>
              <a:rPr lang="en-US" sz="1400" dirty="0" err="1"/>
              <a:t>etc</a:t>
            </a:r>
            <a:r>
              <a:rPr lang="en-US" sz="1400" dirty="0"/>
              <a:t>/shadow`)</a:t>
            </a:r>
          </a:p>
          <a:p>
            <a:pPr lvl="1"/>
            <a:r>
              <a:rPr lang="en-US" sz="1800" dirty="0"/>
              <a:t>User ID </a:t>
            </a:r>
          </a:p>
          <a:p>
            <a:pPr lvl="1"/>
            <a:r>
              <a:rPr lang="en-US" sz="1800" dirty="0"/>
              <a:t>Group ID</a:t>
            </a:r>
          </a:p>
          <a:p>
            <a:pPr lvl="1"/>
            <a:r>
              <a:rPr lang="en-US" sz="1800" dirty="0"/>
              <a:t>user information (GECOS)</a:t>
            </a:r>
          </a:p>
          <a:p>
            <a:pPr lvl="1"/>
            <a:r>
              <a:rPr lang="en-US" sz="1800" dirty="0"/>
              <a:t>home directory ~</a:t>
            </a:r>
          </a:p>
          <a:p>
            <a:pPr lvl="1"/>
            <a:r>
              <a:rPr lang="en-US" sz="1800" dirty="0"/>
              <a:t>shell</a:t>
            </a:r>
            <a:endParaRPr lang="en-CA" sz="1800" dirty="0"/>
          </a:p>
        </p:txBody>
      </p:sp>
      <p:sp>
        <p:nvSpPr>
          <p:cNvPr id="3" name="Footer Placeholder 2">
            <a:extLst>
              <a:ext uri="{FF2B5EF4-FFF2-40B4-BE49-F238E27FC236}">
                <a16:creationId xmlns:a16="http://schemas.microsoft.com/office/drawing/2014/main" id="{9A159DCE-49A3-7F20-06B1-EB65D3666A4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6510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E6B4C-0F2C-F58B-BBD1-58F0E47D3B26}"/>
              </a:ext>
            </a:extLst>
          </p:cNvPr>
          <p:cNvSpPr>
            <a:spLocks noGrp="1"/>
          </p:cNvSpPr>
          <p:nvPr>
            <p:ph type="title"/>
          </p:nvPr>
        </p:nvSpPr>
        <p:spPr/>
        <p:txBody>
          <a:bodyPr/>
          <a:lstStyle/>
          <a:p>
            <a:r>
              <a:rPr lang="en-CA" dirty="0"/>
              <a:t>/</a:t>
            </a:r>
            <a:r>
              <a:rPr lang="en-CA" dirty="0" err="1"/>
              <a:t>etc</a:t>
            </a:r>
            <a:r>
              <a:rPr lang="en-CA" dirty="0"/>
              <a:t>/shadow</a:t>
            </a:r>
          </a:p>
        </p:txBody>
      </p:sp>
      <p:sp>
        <p:nvSpPr>
          <p:cNvPr id="3" name="Content Placeholder 2">
            <a:extLst>
              <a:ext uri="{FF2B5EF4-FFF2-40B4-BE49-F238E27FC236}">
                <a16:creationId xmlns:a16="http://schemas.microsoft.com/office/drawing/2014/main" id="{F3D86847-F78C-4AD0-0F48-01737F0938BA}"/>
              </a:ext>
            </a:extLst>
          </p:cNvPr>
          <p:cNvSpPr>
            <a:spLocks noGrp="1"/>
          </p:cNvSpPr>
          <p:nvPr>
            <p:ph idx="1"/>
          </p:nvPr>
        </p:nvSpPr>
        <p:spPr>
          <a:xfrm>
            <a:off x="838200" y="1825625"/>
            <a:ext cx="11073624" cy="1831975"/>
          </a:xfrm>
        </p:spPr>
        <p:txBody>
          <a:bodyPr>
            <a:normAutofit/>
          </a:bodyPr>
          <a:lstStyle/>
          <a:p>
            <a:r>
              <a:rPr lang="en-US" sz="2400" dirty="0"/>
              <a:t>It contains the </a:t>
            </a:r>
            <a:r>
              <a:rPr lang="en-US" sz="2400" b="1" dirty="0">
                <a:solidFill>
                  <a:srgbClr val="FF0000"/>
                </a:solidFill>
              </a:rPr>
              <a:t>hashed passwords </a:t>
            </a:r>
            <a:r>
              <a:rPr lang="en-US" sz="2400" dirty="0"/>
              <a:t>for all user accounts on the system, along with additional information related to password aging and account policies.</a:t>
            </a:r>
            <a:endParaRPr lang="en-CA" sz="2400" dirty="0"/>
          </a:p>
        </p:txBody>
      </p:sp>
      <p:pic>
        <p:nvPicPr>
          <p:cNvPr id="5" name="Picture 4">
            <a:extLst>
              <a:ext uri="{FF2B5EF4-FFF2-40B4-BE49-F238E27FC236}">
                <a16:creationId xmlns:a16="http://schemas.microsoft.com/office/drawing/2014/main" id="{DD58FCD4-80E1-71DE-1FE1-19F13082F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29" y="5820698"/>
            <a:ext cx="11882493" cy="767466"/>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DEA7E31-6766-ADCD-93DE-DD8295B73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0" y="4198374"/>
            <a:ext cx="4299720" cy="1464301"/>
          </a:xfrm>
          <a:prstGeom prst="rect">
            <a:avLst/>
          </a:prstGeom>
        </p:spPr>
      </p:pic>
      <p:sp>
        <p:nvSpPr>
          <p:cNvPr id="4" name="Footer Placeholder 3">
            <a:extLst>
              <a:ext uri="{FF2B5EF4-FFF2-40B4-BE49-F238E27FC236}">
                <a16:creationId xmlns:a16="http://schemas.microsoft.com/office/drawing/2014/main" id="{F9A75DC2-4E57-E05B-DFE0-423B0326C3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05092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16DD-B8B8-4909-D288-49A5BFD3BB8B}"/>
              </a:ext>
            </a:extLst>
          </p:cNvPr>
          <p:cNvSpPr>
            <a:spLocks noGrp="1"/>
          </p:cNvSpPr>
          <p:nvPr>
            <p:ph type="title"/>
          </p:nvPr>
        </p:nvSpPr>
        <p:spPr/>
        <p:txBody>
          <a:bodyPr/>
          <a:lstStyle/>
          <a:p>
            <a:r>
              <a:rPr lang="en-CA" dirty="0"/>
              <a:t>$PATH</a:t>
            </a:r>
          </a:p>
        </p:txBody>
      </p:sp>
      <p:sp>
        <p:nvSpPr>
          <p:cNvPr id="3" name="Content Placeholder 2">
            <a:extLst>
              <a:ext uri="{FF2B5EF4-FFF2-40B4-BE49-F238E27FC236}">
                <a16:creationId xmlns:a16="http://schemas.microsoft.com/office/drawing/2014/main" id="{99A09A4B-0E49-3A38-4C78-EC9B9F7AAD05}"/>
              </a:ext>
            </a:extLst>
          </p:cNvPr>
          <p:cNvSpPr>
            <a:spLocks noGrp="1"/>
          </p:cNvSpPr>
          <p:nvPr>
            <p:ph idx="1"/>
          </p:nvPr>
        </p:nvSpPr>
        <p:spPr/>
        <p:txBody>
          <a:bodyPr>
            <a:normAutofit/>
          </a:bodyPr>
          <a:lstStyle/>
          <a:p>
            <a:r>
              <a:rPr lang="en-US" sz="2400" dirty="0"/>
              <a:t>An environment variable that specifies the directories in which the system looks for executable files.</a:t>
            </a:r>
          </a:p>
          <a:p>
            <a:r>
              <a:rPr lang="en-US" sz="2400" dirty="0"/>
              <a:t>shell searches through to find executable files when you type a command.</a:t>
            </a:r>
          </a:p>
          <a:p>
            <a:r>
              <a:rPr lang="en-US" sz="2400" dirty="0"/>
              <a:t>Setting `$PATH=0` is not a valid or meaningful operation and should be avoided. The `PATH` variable is essential for the functioning of your shell</a:t>
            </a:r>
            <a:endParaRPr lang="en-CA" sz="2400" dirty="0"/>
          </a:p>
          <a:p>
            <a:endParaRPr lang="en-CA" sz="2400" dirty="0"/>
          </a:p>
        </p:txBody>
      </p:sp>
      <p:pic>
        <p:nvPicPr>
          <p:cNvPr id="5" name="Picture 4" descr="A black background with white text&#10;&#10;Description automatically generated">
            <a:extLst>
              <a:ext uri="{FF2B5EF4-FFF2-40B4-BE49-F238E27FC236}">
                <a16:creationId xmlns:a16="http://schemas.microsoft.com/office/drawing/2014/main" id="{29228619-0775-79B5-0C5A-DF489D57F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90629"/>
            <a:ext cx="10628272" cy="927184"/>
          </a:xfrm>
          <a:prstGeom prst="rect">
            <a:avLst/>
          </a:prstGeom>
        </p:spPr>
      </p:pic>
      <p:sp>
        <p:nvSpPr>
          <p:cNvPr id="4" name="Footer Placeholder 3">
            <a:extLst>
              <a:ext uri="{FF2B5EF4-FFF2-40B4-BE49-F238E27FC236}">
                <a16:creationId xmlns:a16="http://schemas.microsoft.com/office/drawing/2014/main" id="{4C34EEC9-F841-5B54-2691-32F867296BA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16740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2236-1DCC-C1FA-0A78-7899F35F9B46}"/>
              </a:ext>
            </a:extLst>
          </p:cNvPr>
          <p:cNvSpPr>
            <a:spLocks noGrp="1"/>
          </p:cNvSpPr>
          <p:nvPr>
            <p:ph type="title"/>
          </p:nvPr>
        </p:nvSpPr>
        <p:spPr/>
        <p:txBody>
          <a:bodyPr/>
          <a:lstStyle/>
          <a:p>
            <a:r>
              <a:rPr lang="en-US" dirty="0"/>
              <a:t>$PATH</a:t>
            </a:r>
            <a:endParaRPr lang="en-CA" dirty="0"/>
          </a:p>
        </p:txBody>
      </p:sp>
      <p:pic>
        <p:nvPicPr>
          <p:cNvPr id="5" name="Picture 4" descr="A screenshot of a computer screen&#10;&#10;Description automatically generated">
            <a:extLst>
              <a:ext uri="{FF2B5EF4-FFF2-40B4-BE49-F238E27FC236}">
                <a16:creationId xmlns:a16="http://schemas.microsoft.com/office/drawing/2014/main" id="{8DE00177-62C0-B391-FBA9-A1C1C9D07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41" y="1690688"/>
            <a:ext cx="9378519" cy="253718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CB4D6FF5-18EE-2659-8F43-4AAFAE376B46}"/>
              </a:ext>
            </a:extLst>
          </p:cNvPr>
          <p:cNvPicPr>
            <a:picLocks noChangeAspect="1"/>
          </p:cNvPicPr>
          <p:nvPr/>
        </p:nvPicPr>
        <p:blipFill rotWithShape="1">
          <a:blip r:embed="rId3">
            <a:extLst>
              <a:ext uri="{28A0092B-C50C-407E-A947-70E740481C1C}">
                <a14:useLocalDpi xmlns:a14="http://schemas.microsoft.com/office/drawing/2010/main" val="0"/>
              </a:ext>
            </a:extLst>
          </a:blip>
          <a:srcRect t="55373"/>
          <a:stretch/>
        </p:blipFill>
        <p:spPr>
          <a:xfrm>
            <a:off x="1406742" y="4777348"/>
            <a:ext cx="9378518" cy="1715527"/>
          </a:xfrm>
          <a:prstGeom prst="rect">
            <a:avLst/>
          </a:prstGeom>
        </p:spPr>
      </p:pic>
      <p:sp>
        <p:nvSpPr>
          <p:cNvPr id="3" name="Footer Placeholder 2">
            <a:extLst>
              <a:ext uri="{FF2B5EF4-FFF2-40B4-BE49-F238E27FC236}">
                <a16:creationId xmlns:a16="http://schemas.microsoft.com/office/drawing/2014/main" id="{BBC29710-D29B-4B80-643D-3269E74B3BE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18754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9306-08AF-2038-AF9D-ECE89070F8A2}"/>
              </a:ext>
            </a:extLst>
          </p:cNvPr>
          <p:cNvSpPr>
            <a:spLocks noGrp="1"/>
          </p:cNvSpPr>
          <p:nvPr>
            <p:ph type="title"/>
          </p:nvPr>
        </p:nvSpPr>
        <p:spPr/>
        <p:txBody>
          <a:bodyPr/>
          <a:lstStyle/>
          <a:p>
            <a:r>
              <a:rPr lang="en-US" dirty="0"/>
              <a:t>/</a:t>
            </a:r>
            <a:r>
              <a:rPr lang="en-US" dirty="0" err="1"/>
              <a:t>usr</a:t>
            </a:r>
            <a:r>
              <a:rPr lang="en-US" dirty="0"/>
              <a:t>/bin</a:t>
            </a:r>
            <a:endParaRPr lang="en-CA" dirty="0"/>
          </a:p>
        </p:txBody>
      </p:sp>
      <p:sp>
        <p:nvSpPr>
          <p:cNvPr id="3" name="Content Placeholder 2">
            <a:extLst>
              <a:ext uri="{FF2B5EF4-FFF2-40B4-BE49-F238E27FC236}">
                <a16:creationId xmlns:a16="http://schemas.microsoft.com/office/drawing/2014/main" id="{9DC0AEFD-BF6A-9693-8190-5FF930F05778}"/>
              </a:ext>
            </a:extLst>
          </p:cNvPr>
          <p:cNvSpPr>
            <a:spLocks noGrp="1"/>
          </p:cNvSpPr>
          <p:nvPr>
            <p:ph idx="1"/>
          </p:nvPr>
        </p:nvSpPr>
        <p:spPr/>
        <p:txBody>
          <a:bodyPr>
            <a:normAutofit/>
          </a:bodyPr>
          <a:lstStyle/>
          <a:p>
            <a:r>
              <a:rPr lang="en-US" sz="2400" dirty="0"/>
              <a:t>The </a:t>
            </a:r>
            <a:r>
              <a:rPr lang="en-US" sz="2400" b="1" dirty="0">
                <a:solidFill>
                  <a:srgbClr val="FF0000"/>
                </a:solidFill>
              </a:rPr>
              <a:t>`/</a:t>
            </a:r>
            <a:r>
              <a:rPr lang="en-US" sz="2400" b="1" dirty="0" err="1">
                <a:solidFill>
                  <a:srgbClr val="FF0000"/>
                </a:solidFill>
              </a:rPr>
              <a:t>usr</a:t>
            </a:r>
            <a:r>
              <a:rPr lang="en-US" sz="2400" b="1" dirty="0">
                <a:solidFill>
                  <a:srgbClr val="FF0000"/>
                </a:solidFill>
              </a:rPr>
              <a:t>/bin` directory </a:t>
            </a:r>
            <a:r>
              <a:rPr lang="en-US" sz="2400" dirty="0"/>
              <a:t>is where many </a:t>
            </a:r>
            <a:r>
              <a:rPr lang="en-US" sz="2400" b="1" dirty="0">
                <a:solidFill>
                  <a:srgbClr val="FF0000"/>
                </a:solidFill>
              </a:rPr>
              <a:t>user-level executables are stored </a:t>
            </a:r>
            <a:r>
              <a:rPr lang="en-US" sz="2400" dirty="0"/>
              <a:t>on Unix and Linux systems. </a:t>
            </a:r>
          </a:p>
          <a:p>
            <a:r>
              <a:rPr lang="en-US" sz="2400" dirty="0"/>
              <a:t>Executables in `/</a:t>
            </a:r>
            <a:r>
              <a:rPr lang="en-US" sz="2400" dirty="0" err="1"/>
              <a:t>usr</a:t>
            </a:r>
            <a:r>
              <a:rPr lang="en-US" sz="2400" dirty="0"/>
              <a:t>/bin` are typically available to all users. </a:t>
            </a:r>
          </a:p>
          <a:p>
            <a:r>
              <a:rPr lang="en-US" sz="2400" dirty="0"/>
              <a:t>Running `/</a:t>
            </a:r>
            <a:r>
              <a:rPr lang="en-US" sz="2400" dirty="0" err="1"/>
              <a:t>usr</a:t>
            </a:r>
            <a:r>
              <a:rPr lang="en-US" sz="2400" dirty="0"/>
              <a:t>/bin/</a:t>
            </a:r>
            <a:r>
              <a:rPr lang="en-US" sz="2400" dirty="0" err="1"/>
              <a:t>ls`</a:t>
            </a:r>
            <a:r>
              <a:rPr lang="en-US" sz="2400" dirty="0"/>
              <a:t> specifically calls the `</a:t>
            </a:r>
            <a:r>
              <a:rPr lang="en-US" sz="2400" dirty="0" err="1"/>
              <a:t>ls`</a:t>
            </a:r>
            <a:r>
              <a:rPr lang="en-US" sz="2400" dirty="0"/>
              <a:t> command </a:t>
            </a:r>
            <a:r>
              <a:rPr lang="en-US" sz="2400" b="1" dirty="0">
                <a:solidFill>
                  <a:srgbClr val="FF0000"/>
                </a:solidFill>
              </a:rPr>
              <a:t>from this location</a:t>
            </a:r>
            <a:r>
              <a:rPr lang="en-US" sz="2400" dirty="0"/>
              <a:t>, ensuring that you're using the </a:t>
            </a:r>
            <a:r>
              <a:rPr lang="en-US" sz="2400" b="1" dirty="0">
                <a:solidFill>
                  <a:srgbClr val="FF0000"/>
                </a:solidFill>
              </a:rPr>
              <a:t>standard version </a:t>
            </a:r>
            <a:r>
              <a:rPr lang="en-US" sz="2400" dirty="0"/>
              <a:t>of `</a:t>
            </a:r>
            <a:r>
              <a:rPr lang="en-US" sz="2400" dirty="0" err="1"/>
              <a:t>ls`</a:t>
            </a:r>
            <a:r>
              <a:rPr lang="en-US" sz="2400" dirty="0"/>
              <a:t> that comes with your system, rather than a different version that might be located elsewhere in the `PATH`.</a:t>
            </a:r>
            <a:endParaRPr lang="en-CA" sz="2400" dirty="0"/>
          </a:p>
        </p:txBody>
      </p:sp>
      <p:pic>
        <p:nvPicPr>
          <p:cNvPr id="5" name="Picture 4" descr="A screenshot of a computer&#10;&#10;Description automatically generated">
            <a:extLst>
              <a:ext uri="{FF2B5EF4-FFF2-40B4-BE49-F238E27FC236}">
                <a16:creationId xmlns:a16="http://schemas.microsoft.com/office/drawing/2014/main" id="{E5208CA9-CD0C-359A-9C49-847EC64F37D5}"/>
              </a:ext>
            </a:extLst>
          </p:cNvPr>
          <p:cNvPicPr>
            <a:picLocks noChangeAspect="1"/>
          </p:cNvPicPr>
          <p:nvPr/>
        </p:nvPicPr>
        <p:blipFill rotWithShape="1">
          <a:blip r:embed="rId2">
            <a:extLst>
              <a:ext uri="{28A0092B-C50C-407E-A947-70E740481C1C}">
                <a14:useLocalDpi xmlns:a14="http://schemas.microsoft.com/office/drawing/2010/main" val="0"/>
              </a:ext>
            </a:extLst>
          </a:blip>
          <a:srcRect t="66166"/>
          <a:stretch/>
        </p:blipFill>
        <p:spPr>
          <a:xfrm>
            <a:off x="304800" y="5139106"/>
            <a:ext cx="11614483" cy="1353770"/>
          </a:xfrm>
          <a:prstGeom prst="rect">
            <a:avLst/>
          </a:prstGeom>
        </p:spPr>
      </p:pic>
      <p:sp>
        <p:nvSpPr>
          <p:cNvPr id="4" name="Footer Placeholder 3">
            <a:extLst>
              <a:ext uri="{FF2B5EF4-FFF2-40B4-BE49-F238E27FC236}">
                <a16:creationId xmlns:a16="http://schemas.microsoft.com/office/drawing/2014/main" id="{0DE2AFAB-5430-1305-AD03-FC65C18427C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27772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8AFB-A87F-EC9F-8ACD-394EC3D9EC02}"/>
              </a:ext>
            </a:extLst>
          </p:cNvPr>
          <p:cNvSpPr>
            <a:spLocks noGrp="1"/>
          </p:cNvSpPr>
          <p:nvPr>
            <p:ph type="title"/>
          </p:nvPr>
        </p:nvSpPr>
        <p:spPr/>
        <p:txBody>
          <a:bodyPr/>
          <a:lstStyle/>
          <a:p>
            <a:r>
              <a:rPr lang="en-US" dirty="0"/>
              <a:t>type</a:t>
            </a:r>
            <a:endParaRPr lang="en-CA" dirty="0"/>
          </a:p>
        </p:txBody>
      </p:sp>
      <p:sp>
        <p:nvSpPr>
          <p:cNvPr id="3" name="Content Placeholder 2">
            <a:extLst>
              <a:ext uri="{FF2B5EF4-FFF2-40B4-BE49-F238E27FC236}">
                <a16:creationId xmlns:a16="http://schemas.microsoft.com/office/drawing/2014/main" id="{9D84EFE5-CDC2-97F7-0747-6E0FD8A92390}"/>
              </a:ext>
            </a:extLst>
          </p:cNvPr>
          <p:cNvSpPr>
            <a:spLocks noGrp="1"/>
          </p:cNvSpPr>
          <p:nvPr>
            <p:ph idx="1"/>
          </p:nvPr>
        </p:nvSpPr>
        <p:spPr/>
        <p:txBody>
          <a:bodyPr>
            <a:normAutofit/>
          </a:bodyPr>
          <a:lstStyle/>
          <a:p>
            <a:r>
              <a:rPr lang="en-US" sz="2400" dirty="0"/>
              <a:t>determine how a command will be interpreted by the shell. It tells you whether the command is a built-in shell command, an alias, a function, or an external executable.</a:t>
            </a:r>
          </a:p>
          <a:p>
            <a:r>
              <a:rPr lang="en-US" sz="2000" dirty="0"/>
              <a:t>`type </a:t>
            </a:r>
            <a:r>
              <a:rPr lang="en-US" sz="2000" dirty="0" err="1"/>
              <a:t>ls`</a:t>
            </a:r>
            <a:r>
              <a:rPr lang="en-US" sz="2000" dirty="0"/>
              <a:t> </a:t>
            </a:r>
            <a:r>
              <a:rPr lang="en-US" sz="2000" dirty="0">
                <a:sym typeface="Wingdings" panose="05000000000000000000" pitchFamily="2" charset="2"/>
              </a:rPr>
              <a:t></a:t>
            </a:r>
            <a:r>
              <a:rPr lang="en-US" sz="2000" dirty="0"/>
              <a:t> shows that `</a:t>
            </a:r>
            <a:r>
              <a:rPr lang="en-US" sz="2000" dirty="0" err="1"/>
              <a:t>ls`</a:t>
            </a:r>
            <a:r>
              <a:rPr lang="en-US" sz="2000" dirty="0"/>
              <a:t> is an </a:t>
            </a:r>
            <a:r>
              <a:rPr lang="en-US" sz="2000" b="1" dirty="0">
                <a:solidFill>
                  <a:srgbClr val="FF0000"/>
                </a:solidFill>
              </a:rPr>
              <a:t>external</a:t>
            </a:r>
            <a:r>
              <a:rPr lang="en-US" sz="2000" dirty="0"/>
              <a:t> command located at `/</a:t>
            </a:r>
            <a:r>
              <a:rPr lang="en-US" sz="2000" dirty="0" err="1"/>
              <a:t>usr</a:t>
            </a:r>
            <a:r>
              <a:rPr lang="en-US" sz="2000" dirty="0"/>
              <a:t>/bin/ls`.</a:t>
            </a:r>
          </a:p>
          <a:p>
            <a:r>
              <a:rPr lang="en-US" sz="2000" dirty="0"/>
              <a:t>`type </a:t>
            </a:r>
            <a:r>
              <a:rPr lang="en-US" sz="2000" dirty="0" err="1"/>
              <a:t>pwd</a:t>
            </a:r>
            <a:r>
              <a:rPr lang="en-US" sz="2000" dirty="0"/>
              <a:t>` </a:t>
            </a:r>
            <a:r>
              <a:rPr lang="en-US" sz="2000" dirty="0">
                <a:sym typeface="Wingdings" panose="05000000000000000000" pitchFamily="2" charset="2"/>
              </a:rPr>
              <a:t></a:t>
            </a:r>
            <a:r>
              <a:rPr lang="en-US" sz="2000" dirty="0"/>
              <a:t> shows that `</a:t>
            </a:r>
            <a:r>
              <a:rPr lang="en-US" sz="2000" dirty="0" err="1"/>
              <a:t>pwd</a:t>
            </a:r>
            <a:r>
              <a:rPr lang="en-US" sz="2000" dirty="0"/>
              <a:t>` is a </a:t>
            </a:r>
            <a:r>
              <a:rPr lang="en-US" sz="2000" b="1" dirty="0">
                <a:solidFill>
                  <a:srgbClr val="FF0000"/>
                </a:solidFill>
              </a:rPr>
              <a:t>built-in</a:t>
            </a:r>
            <a:r>
              <a:rPr lang="en-US" sz="2000" dirty="0"/>
              <a:t> command within the </a:t>
            </a:r>
            <a:r>
              <a:rPr lang="en-US" sz="2000" b="1" dirty="0">
                <a:solidFill>
                  <a:srgbClr val="FF0000"/>
                </a:solidFill>
              </a:rPr>
              <a:t>shell</a:t>
            </a:r>
            <a:r>
              <a:rPr lang="en-US" sz="2000" dirty="0"/>
              <a:t>.</a:t>
            </a:r>
          </a:p>
          <a:p>
            <a:endParaRPr lang="en-US" sz="2000" dirty="0"/>
          </a:p>
          <a:p>
            <a:endParaRPr lang="en-CA" sz="2400" dirty="0"/>
          </a:p>
        </p:txBody>
      </p:sp>
      <p:pic>
        <p:nvPicPr>
          <p:cNvPr id="5" name="Picture 4" descr="A screenshot of a computer program&#10;&#10;Description automatically generated">
            <a:extLst>
              <a:ext uri="{FF2B5EF4-FFF2-40B4-BE49-F238E27FC236}">
                <a16:creationId xmlns:a16="http://schemas.microsoft.com/office/drawing/2014/main" id="{0A9D4666-26EA-9D98-5303-6848E1DD6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567" y="3888442"/>
            <a:ext cx="6524444" cy="2763957"/>
          </a:xfrm>
          <a:prstGeom prst="rect">
            <a:avLst/>
          </a:prstGeom>
        </p:spPr>
      </p:pic>
      <p:sp>
        <p:nvSpPr>
          <p:cNvPr id="4" name="Footer Placeholder 3">
            <a:extLst>
              <a:ext uri="{FF2B5EF4-FFF2-40B4-BE49-F238E27FC236}">
                <a16:creationId xmlns:a16="http://schemas.microsoft.com/office/drawing/2014/main" id="{3C985569-8E8C-FE18-1556-4A81A7DE096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9548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A34-AEFB-0119-6F0A-8D21E1EC4245}"/>
              </a:ext>
            </a:extLst>
          </p:cNvPr>
          <p:cNvSpPr>
            <a:spLocks noGrp="1"/>
          </p:cNvSpPr>
          <p:nvPr>
            <p:ph type="title"/>
          </p:nvPr>
        </p:nvSpPr>
        <p:spPr/>
        <p:txBody>
          <a:bodyPr/>
          <a:lstStyle/>
          <a:p>
            <a:r>
              <a:rPr lang="en-US" dirty="0"/>
              <a:t>Ex2</a:t>
            </a:r>
            <a:endParaRPr lang="en-CA" dirty="0"/>
          </a:p>
        </p:txBody>
      </p:sp>
      <p:pic>
        <p:nvPicPr>
          <p:cNvPr id="5" name="Picture 4" descr="A screenshot of a computer&#10;&#10;Description automatically generated">
            <a:extLst>
              <a:ext uri="{FF2B5EF4-FFF2-40B4-BE49-F238E27FC236}">
                <a16:creationId xmlns:a16="http://schemas.microsoft.com/office/drawing/2014/main" id="{7CB67475-5B62-503C-ADC4-4AEFC1EC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296" y="2072783"/>
            <a:ext cx="8797408" cy="4420092"/>
          </a:xfrm>
          <a:prstGeom prst="rect">
            <a:avLst/>
          </a:prstGeom>
        </p:spPr>
      </p:pic>
      <p:sp>
        <p:nvSpPr>
          <p:cNvPr id="3" name="Footer Placeholder 2">
            <a:extLst>
              <a:ext uri="{FF2B5EF4-FFF2-40B4-BE49-F238E27FC236}">
                <a16:creationId xmlns:a16="http://schemas.microsoft.com/office/drawing/2014/main" id="{07C6517D-858F-B98D-32BB-1D5FDA34A2A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0889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95A8-9CCC-78D2-C1A4-F035E26883DF}"/>
              </a:ext>
            </a:extLst>
          </p:cNvPr>
          <p:cNvSpPr>
            <a:spLocks noGrp="1"/>
          </p:cNvSpPr>
          <p:nvPr>
            <p:ph type="title"/>
          </p:nvPr>
        </p:nvSpPr>
        <p:spPr/>
        <p:txBody>
          <a:bodyPr/>
          <a:lstStyle/>
          <a:p>
            <a:r>
              <a:rPr lang="en-US" dirty="0"/>
              <a:t>VMware</a:t>
            </a:r>
            <a:endParaRPr lang="en-CA" dirty="0"/>
          </a:p>
        </p:txBody>
      </p:sp>
      <p:sp>
        <p:nvSpPr>
          <p:cNvPr id="3" name="Content Placeholder 2">
            <a:extLst>
              <a:ext uri="{FF2B5EF4-FFF2-40B4-BE49-F238E27FC236}">
                <a16:creationId xmlns:a16="http://schemas.microsoft.com/office/drawing/2014/main" id="{6C552F0B-472E-908B-BD1A-7E399330339C}"/>
              </a:ext>
            </a:extLst>
          </p:cNvPr>
          <p:cNvSpPr>
            <a:spLocks noGrp="1"/>
          </p:cNvSpPr>
          <p:nvPr>
            <p:ph idx="1"/>
          </p:nvPr>
        </p:nvSpPr>
        <p:spPr>
          <a:xfrm>
            <a:off x="838200" y="2044597"/>
            <a:ext cx="4077929" cy="4351338"/>
          </a:xfrm>
        </p:spPr>
        <p:txBody>
          <a:bodyPr>
            <a:normAutofit/>
          </a:bodyPr>
          <a:lstStyle/>
          <a:p>
            <a:r>
              <a:rPr lang="en-US" sz="2400" dirty="0"/>
              <a:t>VMware specializes in providing software solutions that enable the creation and management of virtualized IT environments.</a:t>
            </a:r>
            <a:endParaRPr lang="en-CA" sz="2400" dirty="0"/>
          </a:p>
        </p:txBody>
      </p:sp>
      <p:pic>
        <p:nvPicPr>
          <p:cNvPr id="5" name="Picture 4" descr="A blue and orange rectangles&#10;&#10;Description automatically generated">
            <a:extLst>
              <a:ext uri="{FF2B5EF4-FFF2-40B4-BE49-F238E27FC236}">
                <a16:creationId xmlns:a16="http://schemas.microsoft.com/office/drawing/2014/main" id="{368D23A8-E525-59BB-31FB-6B9D03869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270" y="415983"/>
            <a:ext cx="1144857" cy="1139768"/>
          </a:xfrm>
          <a:prstGeom prst="rect">
            <a:avLst/>
          </a:prstGeom>
        </p:spPr>
      </p:pic>
      <p:pic>
        <p:nvPicPr>
          <p:cNvPr id="6" name="Picture 5">
            <a:extLst>
              <a:ext uri="{FF2B5EF4-FFF2-40B4-BE49-F238E27FC236}">
                <a16:creationId xmlns:a16="http://schemas.microsoft.com/office/drawing/2014/main" id="{3EC3171E-6C80-CCE1-F10E-306E815831E8}"/>
              </a:ext>
            </a:extLst>
          </p:cNvPr>
          <p:cNvPicPr>
            <a:picLocks noChangeAspect="1"/>
          </p:cNvPicPr>
          <p:nvPr/>
        </p:nvPicPr>
        <p:blipFill>
          <a:blip r:embed="rId3"/>
          <a:stretch>
            <a:fillRect/>
          </a:stretch>
        </p:blipFill>
        <p:spPr>
          <a:xfrm>
            <a:off x="5213638" y="865239"/>
            <a:ext cx="6812502" cy="5884606"/>
          </a:xfrm>
          <a:prstGeom prst="rect">
            <a:avLst/>
          </a:prstGeom>
        </p:spPr>
      </p:pic>
      <p:sp>
        <p:nvSpPr>
          <p:cNvPr id="4" name="Footer Placeholder 3">
            <a:extLst>
              <a:ext uri="{FF2B5EF4-FFF2-40B4-BE49-F238E27FC236}">
                <a16:creationId xmlns:a16="http://schemas.microsoft.com/office/drawing/2014/main" id="{1719FDB2-4860-2493-8F26-3C769AF8B99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91280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D66B-D81C-BE94-A0A6-6ACF3435472E}"/>
              </a:ext>
            </a:extLst>
          </p:cNvPr>
          <p:cNvSpPr>
            <a:spLocks noGrp="1"/>
          </p:cNvSpPr>
          <p:nvPr>
            <p:ph type="title"/>
          </p:nvPr>
        </p:nvSpPr>
        <p:spPr/>
        <p:txBody>
          <a:bodyPr/>
          <a:lstStyle/>
          <a:p>
            <a:r>
              <a:rPr lang="en-CA" dirty="0" err="1"/>
              <a:t>sudo</a:t>
            </a:r>
            <a:r>
              <a:rPr lang="en-CA" dirty="0"/>
              <a:t> (Superuser Do)</a:t>
            </a:r>
          </a:p>
        </p:txBody>
      </p:sp>
      <p:sp>
        <p:nvSpPr>
          <p:cNvPr id="3" name="Content Placeholder 2">
            <a:extLst>
              <a:ext uri="{FF2B5EF4-FFF2-40B4-BE49-F238E27FC236}">
                <a16:creationId xmlns:a16="http://schemas.microsoft.com/office/drawing/2014/main" id="{00EA4E51-DF33-3626-9DDF-D1DA1D669905}"/>
              </a:ext>
            </a:extLst>
          </p:cNvPr>
          <p:cNvSpPr>
            <a:spLocks noGrp="1"/>
          </p:cNvSpPr>
          <p:nvPr>
            <p:ph idx="1"/>
          </p:nvPr>
        </p:nvSpPr>
        <p:spPr/>
        <p:txBody>
          <a:bodyPr/>
          <a:lstStyle/>
          <a:p>
            <a:r>
              <a:rPr lang="en-US" dirty="0"/>
              <a:t>Allows a permitted user to execute a command as the superuser or another user.</a:t>
            </a:r>
          </a:p>
          <a:p>
            <a:r>
              <a:rPr lang="en-CA" sz="2000" dirty="0" err="1"/>
              <a:t>sudo</a:t>
            </a:r>
            <a:r>
              <a:rPr lang="en-CA" sz="2000" dirty="0"/>
              <a:t> apt update</a:t>
            </a:r>
            <a:endParaRPr lang="en-US" sz="2000" dirty="0"/>
          </a:p>
          <a:p>
            <a:r>
              <a:rPr lang="en-CA" sz="2000" dirty="0" err="1"/>
              <a:t>sudo</a:t>
            </a:r>
            <a:r>
              <a:rPr lang="en-CA" sz="2000" dirty="0"/>
              <a:t> nano /</a:t>
            </a:r>
            <a:r>
              <a:rPr lang="en-CA" sz="2000" dirty="0" err="1"/>
              <a:t>etc</a:t>
            </a:r>
            <a:r>
              <a:rPr lang="en-CA" sz="2000" dirty="0"/>
              <a:t>/hosts</a:t>
            </a:r>
          </a:p>
          <a:p>
            <a:r>
              <a:rPr lang="en-US" sz="2000" dirty="0" err="1"/>
              <a:t>sudo</a:t>
            </a:r>
            <a:r>
              <a:rPr lang="en-US" sz="2000" dirty="0"/>
              <a:t> yum install httpd</a:t>
            </a:r>
          </a:p>
          <a:p>
            <a:endParaRPr lang="en-CA" dirty="0"/>
          </a:p>
        </p:txBody>
      </p:sp>
      <p:sp>
        <p:nvSpPr>
          <p:cNvPr id="4" name="Footer Placeholder 3">
            <a:extLst>
              <a:ext uri="{FF2B5EF4-FFF2-40B4-BE49-F238E27FC236}">
                <a16:creationId xmlns:a16="http://schemas.microsoft.com/office/drawing/2014/main" id="{1B7091D7-EC83-A21B-A090-360D716F20F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57530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AA93-AD8B-2352-D4BA-DC10A3069B3F}"/>
              </a:ext>
            </a:extLst>
          </p:cNvPr>
          <p:cNvSpPr>
            <a:spLocks noGrp="1"/>
          </p:cNvSpPr>
          <p:nvPr>
            <p:ph type="title"/>
          </p:nvPr>
        </p:nvSpPr>
        <p:spPr/>
        <p:txBody>
          <a:bodyPr/>
          <a:lstStyle/>
          <a:p>
            <a:r>
              <a:rPr lang="en-US" dirty="0"/>
              <a:t>echo</a:t>
            </a:r>
            <a:endParaRPr lang="en-CA" dirty="0"/>
          </a:p>
        </p:txBody>
      </p:sp>
      <p:sp>
        <p:nvSpPr>
          <p:cNvPr id="3" name="Content Placeholder 2">
            <a:extLst>
              <a:ext uri="{FF2B5EF4-FFF2-40B4-BE49-F238E27FC236}">
                <a16:creationId xmlns:a16="http://schemas.microsoft.com/office/drawing/2014/main" id="{6DBE6880-FD85-FB41-FC98-36ADB36D434A}"/>
              </a:ext>
            </a:extLst>
          </p:cNvPr>
          <p:cNvSpPr>
            <a:spLocks noGrp="1"/>
          </p:cNvSpPr>
          <p:nvPr>
            <p:ph idx="1"/>
          </p:nvPr>
        </p:nvSpPr>
        <p:spPr/>
        <p:txBody>
          <a:bodyPr/>
          <a:lstStyle/>
          <a:p>
            <a:r>
              <a:rPr lang="en-US" dirty="0"/>
              <a:t>display a line of text or a string to the terminal.</a:t>
            </a:r>
          </a:p>
          <a:p>
            <a:r>
              <a:rPr lang="en-US" sz="2000" dirty="0"/>
              <a:t>-e </a:t>
            </a:r>
            <a:r>
              <a:rPr lang="en-US" sz="2000" dirty="0">
                <a:sym typeface="Wingdings" panose="05000000000000000000" pitchFamily="2" charset="2"/>
              </a:rPr>
              <a:t> interpretation of backslash escapes</a:t>
            </a:r>
            <a:endParaRPr lang="en-US" sz="2000" dirty="0"/>
          </a:p>
          <a:p>
            <a:r>
              <a:rPr lang="en-US" sz="2000" dirty="0"/>
              <a:t>\n </a:t>
            </a:r>
            <a:r>
              <a:rPr lang="en-US" sz="2000" dirty="0">
                <a:sym typeface="Wingdings" panose="05000000000000000000" pitchFamily="2" charset="2"/>
              </a:rPr>
              <a:t> new line</a:t>
            </a:r>
          </a:p>
          <a:p>
            <a:r>
              <a:rPr lang="en-US" sz="2000" dirty="0">
                <a:sym typeface="Wingdings" panose="05000000000000000000" pitchFamily="2" charset="2"/>
              </a:rPr>
              <a:t>-n  prevents `echo` from adding a newline at the end of the output.</a:t>
            </a:r>
            <a:endParaRPr lang="en-US" sz="2000" dirty="0"/>
          </a:p>
          <a:p>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61856E02-FB91-5154-F775-1A2823B7D8CA}"/>
              </a:ext>
            </a:extLst>
          </p:cNvPr>
          <p:cNvPicPr>
            <a:picLocks noChangeAspect="1"/>
          </p:cNvPicPr>
          <p:nvPr/>
        </p:nvPicPr>
        <p:blipFill rotWithShape="1">
          <a:blip r:embed="rId2">
            <a:extLst>
              <a:ext uri="{28A0092B-C50C-407E-A947-70E740481C1C}">
                <a14:useLocalDpi xmlns:a14="http://schemas.microsoft.com/office/drawing/2010/main" val="0"/>
              </a:ext>
            </a:extLst>
          </a:blip>
          <a:srcRect r="53756" b="84884"/>
          <a:stretch/>
        </p:blipFill>
        <p:spPr>
          <a:xfrm>
            <a:off x="238598" y="4750477"/>
            <a:ext cx="5857402" cy="1223421"/>
          </a:xfrm>
          <a:prstGeom prst="rect">
            <a:avLst/>
          </a:prstGeom>
        </p:spPr>
      </p:pic>
      <p:pic>
        <p:nvPicPr>
          <p:cNvPr id="4" name="Picture 3" descr="A computer screen shot of a computer code&#10;&#10;Description automatically generated">
            <a:extLst>
              <a:ext uri="{FF2B5EF4-FFF2-40B4-BE49-F238E27FC236}">
                <a16:creationId xmlns:a16="http://schemas.microsoft.com/office/drawing/2014/main" id="{64AB1C50-ACE7-F87A-3E3C-00BB1B910858}"/>
              </a:ext>
            </a:extLst>
          </p:cNvPr>
          <p:cNvPicPr>
            <a:picLocks noChangeAspect="1"/>
          </p:cNvPicPr>
          <p:nvPr/>
        </p:nvPicPr>
        <p:blipFill rotWithShape="1">
          <a:blip r:embed="rId3">
            <a:extLst>
              <a:ext uri="{28A0092B-C50C-407E-A947-70E740481C1C}">
                <a14:useLocalDpi xmlns:a14="http://schemas.microsoft.com/office/drawing/2010/main" val="0"/>
              </a:ext>
            </a:extLst>
          </a:blip>
          <a:srcRect t="8374" r="52102" b="57241"/>
          <a:stretch/>
        </p:blipFill>
        <p:spPr>
          <a:xfrm>
            <a:off x="6597445" y="4750477"/>
            <a:ext cx="5267503" cy="1949388"/>
          </a:xfrm>
          <a:prstGeom prst="rect">
            <a:avLst/>
          </a:prstGeom>
        </p:spPr>
      </p:pic>
      <p:sp>
        <p:nvSpPr>
          <p:cNvPr id="6" name="Footer Placeholder 5">
            <a:extLst>
              <a:ext uri="{FF2B5EF4-FFF2-40B4-BE49-F238E27FC236}">
                <a16:creationId xmlns:a16="http://schemas.microsoft.com/office/drawing/2014/main" id="{33BA5DEC-5601-D3A8-50FE-EA49DA71852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23442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3689-E402-24C5-7538-9C1A54F39478}"/>
              </a:ext>
            </a:extLst>
          </p:cNvPr>
          <p:cNvSpPr>
            <a:spLocks noGrp="1"/>
          </p:cNvSpPr>
          <p:nvPr>
            <p:ph type="title"/>
          </p:nvPr>
        </p:nvSpPr>
        <p:spPr/>
        <p:txBody>
          <a:bodyPr/>
          <a:lstStyle/>
          <a:p>
            <a:r>
              <a:rPr lang="en-US" dirty="0"/>
              <a:t>echo “…” </a:t>
            </a:r>
            <a:r>
              <a:rPr lang="en-US" b="1" dirty="0">
                <a:solidFill>
                  <a:srgbClr val="FF0000"/>
                </a:solidFill>
              </a:rPr>
              <a:t>&gt;</a:t>
            </a:r>
            <a:r>
              <a:rPr lang="en-US" dirty="0"/>
              <a:t> text.txt  </a:t>
            </a:r>
            <a:r>
              <a:rPr lang="en-US" dirty="0">
                <a:sym typeface="Wingdings" panose="05000000000000000000" pitchFamily="2" charset="2"/>
              </a:rPr>
              <a:t> </a:t>
            </a:r>
            <a:r>
              <a:rPr lang="en-US" b="1" dirty="0">
                <a:solidFill>
                  <a:srgbClr val="FF0000"/>
                </a:solidFill>
                <a:sym typeface="Wingdings" panose="05000000000000000000" pitchFamily="2" charset="2"/>
              </a:rPr>
              <a:t>Overwrite</a:t>
            </a:r>
            <a:endParaRPr lang="en-CA" b="1" dirty="0">
              <a:solidFill>
                <a:srgbClr val="FF0000"/>
              </a:solidFill>
            </a:endParaRPr>
          </a:p>
        </p:txBody>
      </p:sp>
      <p:sp>
        <p:nvSpPr>
          <p:cNvPr id="3" name="Content Placeholder 2">
            <a:extLst>
              <a:ext uri="{FF2B5EF4-FFF2-40B4-BE49-F238E27FC236}">
                <a16:creationId xmlns:a16="http://schemas.microsoft.com/office/drawing/2014/main" id="{AB05CB0A-6F7E-6C9A-62AC-D8DF8B1FFEFD}"/>
              </a:ext>
            </a:extLst>
          </p:cNvPr>
          <p:cNvSpPr>
            <a:spLocks noGrp="1"/>
          </p:cNvSpPr>
          <p:nvPr>
            <p:ph idx="1"/>
          </p:nvPr>
        </p:nvSpPr>
        <p:spPr/>
        <p:txBody>
          <a:bodyPr/>
          <a:lstStyle/>
          <a:p>
            <a:r>
              <a:rPr lang="en-US" dirty="0"/>
              <a:t>Writes the string “my name is\</a:t>
            </a:r>
            <a:r>
              <a:rPr lang="en-US" dirty="0" err="1"/>
              <a:t>ndana</a:t>
            </a:r>
            <a:r>
              <a:rPr lang="en-US" dirty="0"/>
              <a:t>" to `note.txt`, creating the file if it doesn't exist or overwriting it if it does.</a:t>
            </a:r>
            <a:endParaRPr lang="en-CA" dirty="0"/>
          </a:p>
        </p:txBody>
      </p:sp>
      <p:pic>
        <p:nvPicPr>
          <p:cNvPr id="5" name="Picture 4" descr="A computer screen shot of a computer code&#10;&#10;Description automatically generated">
            <a:extLst>
              <a:ext uri="{FF2B5EF4-FFF2-40B4-BE49-F238E27FC236}">
                <a16:creationId xmlns:a16="http://schemas.microsoft.com/office/drawing/2014/main" id="{5E8D1A4C-0EE5-EADD-875D-1ECB9351276B}"/>
              </a:ext>
            </a:extLst>
          </p:cNvPr>
          <p:cNvPicPr>
            <a:picLocks noChangeAspect="1"/>
          </p:cNvPicPr>
          <p:nvPr/>
        </p:nvPicPr>
        <p:blipFill rotWithShape="1">
          <a:blip r:embed="rId2">
            <a:extLst>
              <a:ext uri="{28A0092B-C50C-407E-A947-70E740481C1C}">
                <a14:useLocalDpi xmlns:a14="http://schemas.microsoft.com/office/drawing/2010/main" val="0"/>
              </a:ext>
            </a:extLst>
          </a:blip>
          <a:srcRect t="42175" r="28411"/>
          <a:stretch/>
        </p:blipFill>
        <p:spPr>
          <a:xfrm>
            <a:off x="4840576" y="3545305"/>
            <a:ext cx="7078710" cy="2947570"/>
          </a:xfrm>
          <a:prstGeom prst="rect">
            <a:avLst/>
          </a:prstGeom>
        </p:spPr>
      </p:pic>
      <p:sp>
        <p:nvSpPr>
          <p:cNvPr id="4" name="Footer Placeholder 3">
            <a:extLst>
              <a:ext uri="{FF2B5EF4-FFF2-40B4-BE49-F238E27FC236}">
                <a16:creationId xmlns:a16="http://schemas.microsoft.com/office/drawing/2014/main" id="{8C48BAC1-EF59-86B9-4D92-C4A036C865F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20143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386D-75E3-BEF2-2026-3C26775E5497}"/>
              </a:ext>
            </a:extLst>
          </p:cNvPr>
          <p:cNvSpPr>
            <a:spLocks noGrp="1"/>
          </p:cNvSpPr>
          <p:nvPr>
            <p:ph type="title"/>
          </p:nvPr>
        </p:nvSpPr>
        <p:spPr/>
        <p:txBody>
          <a:bodyPr/>
          <a:lstStyle/>
          <a:p>
            <a:r>
              <a:rPr lang="en-US" dirty="0"/>
              <a:t>File 1 &amp; 2</a:t>
            </a:r>
            <a:endParaRPr lang="en-CA" dirty="0"/>
          </a:p>
        </p:txBody>
      </p:sp>
      <p:sp>
        <p:nvSpPr>
          <p:cNvPr id="3" name="Content Placeholder 2">
            <a:extLst>
              <a:ext uri="{FF2B5EF4-FFF2-40B4-BE49-F238E27FC236}">
                <a16:creationId xmlns:a16="http://schemas.microsoft.com/office/drawing/2014/main" id="{0E08EB79-F907-7CD1-93E0-D3C514E07AE9}"/>
              </a:ext>
            </a:extLst>
          </p:cNvPr>
          <p:cNvSpPr>
            <a:spLocks noGrp="1"/>
          </p:cNvSpPr>
          <p:nvPr>
            <p:ph idx="1"/>
          </p:nvPr>
        </p:nvSpPr>
        <p:spPr>
          <a:xfrm>
            <a:off x="838200" y="1825625"/>
            <a:ext cx="5829298" cy="4351338"/>
          </a:xfrm>
        </p:spPr>
        <p:txBody>
          <a:bodyPr>
            <a:normAutofit/>
          </a:bodyPr>
          <a:lstStyle/>
          <a:p>
            <a:r>
              <a:rPr lang="en-US" sz="2000" b="1" dirty="0">
                <a:solidFill>
                  <a:srgbClr val="FF0000"/>
                </a:solidFill>
              </a:rPr>
              <a:t>Standard Output (</a:t>
            </a:r>
            <a:r>
              <a:rPr lang="en-US" sz="2000" b="1" dirty="0" err="1">
                <a:solidFill>
                  <a:srgbClr val="FF0000"/>
                </a:solidFill>
              </a:rPr>
              <a:t>stdout</a:t>
            </a:r>
            <a:r>
              <a:rPr lang="en-US" sz="2000" b="1" dirty="0">
                <a:solidFill>
                  <a:srgbClr val="FF0000"/>
                </a:solidFill>
              </a:rPr>
              <a:t>): </a:t>
            </a:r>
            <a:r>
              <a:rPr lang="en-US" sz="2000" dirty="0"/>
              <a:t>File descriptor `1`. This is the default output stream where commands send their </a:t>
            </a:r>
            <a:r>
              <a:rPr lang="en-US" sz="2000" b="1" dirty="0"/>
              <a:t>regular output</a:t>
            </a:r>
            <a:r>
              <a:rPr lang="en-US" sz="2000" dirty="0"/>
              <a:t>.</a:t>
            </a:r>
          </a:p>
          <a:p>
            <a:r>
              <a:rPr lang="en-US" sz="2000" b="1" dirty="0">
                <a:solidFill>
                  <a:srgbClr val="FF0000"/>
                </a:solidFill>
              </a:rPr>
              <a:t>Standard Error (stderr): </a:t>
            </a:r>
            <a:r>
              <a:rPr lang="en-US" sz="2000" dirty="0"/>
              <a:t>File descriptor `2`. This is the output stream where commands send their </a:t>
            </a:r>
            <a:r>
              <a:rPr lang="en-US" sz="2000" b="1" dirty="0"/>
              <a:t>error messages</a:t>
            </a:r>
            <a:r>
              <a:rPr lang="en-US" sz="2000" dirty="0"/>
              <a:t>.</a:t>
            </a:r>
          </a:p>
          <a:p>
            <a:endParaRPr lang="en-US" sz="2000" dirty="0"/>
          </a:p>
          <a:p>
            <a:r>
              <a:rPr lang="en-US" sz="2000" b="1" dirty="0">
                <a:solidFill>
                  <a:srgbClr val="FF0000"/>
                </a:solidFill>
              </a:rPr>
              <a:t>1&gt;</a:t>
            </a:r>
            <a:r>
              <a:rPr lang="en-US" sz="2000" dirty="0"/>
              <a:t>: Redirects </a:t>
            </a:r>
            <a:r>
              <a:rPr lang="en-US" sz="2000" b="1" dirty="0" err="1">
                <a:solidFill>
                  <a:srgbClr val="FF0000"/>
                </a:solidFill>
              </a:rPr>
              <a:t>stdout</a:t>
            </a:r>
            <a:r>
              <a:rPr lang="en-US" sz="2000" dirty="0"/>
              <a:t> to a file.</a:t>
            </a:r>
          </a:p>
          <a:p>
            <a:r>
              <a:rPr lang="en-US" sz="2000" b="1" dirty="0">
                <a:solidFill>
                  <a:srgbClr val="FF0000"/>
                </a:solidFill>
              </a:rPr>
              <a:t>2&gt;</a:t>
            </a:r>
            <a:r>
              <a:rPr lang="en-US" sz="2000" dirty="0"/>
              <a:t>: Redirects </a:t>
            </a:r>
            <a:r>
              <a:rPr lang="en-US" sz="2000" b="1" dirty="0">
                <a:solidFill>
                  <a:srgbClr val="FF0000"/>
                </a:solidFill>
              </a:rPr>
              <a:t>stderr</a:t>
            </a:r>
            <a:r>
              <a:rPr lang="en-US" sz="2000" dirty="0"/>
              <a:t> to a file.</a:t>
            </a:r>
            <a:endParaRPr lang="en-CA" sz="2000" dirty="0"/>
          </a:p>
        </p:txBody>
      </p:sp>
      <p:pic>
        <p:nvPicPr>
          <p:cNvPr id="5" name="Picture 4" descr="A screenshot of a computer program&#10;&#10;Description automatically generated">
            <a:extLst>
              <a:ext uri="{FF2B5EF4-FFF2-40B4-BE49-F238E27FC236}">
                <a16:creationId xmlns:a16="http://schemas.microsoft.com/office/drawing/2014/main" id="{0FACC66E-4E3D-2194-9647-E7CD69D818DB}"/>
              </a:ext>
            </a:extLst>
          </p:cNvPr>
          <p:cNvPicPr>
            <a:picLocks noChangeAspect="1"/>
          </p:cNvPicPr>
          <p:nvPr/>
        </p:nvPicPr>
        <p:blipFill rotWithShape="1">
          <a:blip r:embed="rId2">
            <a:extLst>
              <a:ext uri="{28A0092B-C50C-407E-A947-70E740481C1C}">
                <a14:useLocalDpi xmlns:a14="http://schemas.microsoft.com/office/drawing/2010/main" val="0"/>
              </a:ext>
            </a:extLst>
          </a:blip>
          <a:srcRect t="40516" r="31608" b="26732"/>
          <a:stretch/>
        </p:blipFill>
        <p:spPr>
          <a:xfrm>
            <a:off x="4584873" y="3703533"/>
            <a:ext cx="7366496" cy="2945274"/>
          </a:xfrm>
          <a:prstGeom prst="rect">
            <a:avLst/>
          </a:prstGeom>
        </p:spPr>
      </p:pic>
      <p:sp>
        <p:nvSpPr>
          <p:cNvPr id="4" name="Rectangle 3">
            <a:extLst>
              <a:ext uri="{FF2B5EF4-FFF2-40B4-BE49-F238E27FC236}">
                <a16:creationId xmlns:a16="http://schemas.microsoft.com/office/drawing/2014/main" id="{D83917BC-D9F9-9676-B69F-189CF6D377A4}"/>
              </a:ext>
            </a:extLst>
          </p:cNvPr>
          <p:cNvSpPr/>
          <p:nvPr/>
        </p:nvSpPr>
        <p:spPr>
          <a:xfrm>
            <a:off x="8396748" y="737419"/>
            <a:ext cx="1838633" cy="2094271"/>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A1DA830E-3236-2377-B9E0-9C75CE627758}"/>
              </a:ext>
            </a:extLst>
          </p:cNvPr>
          <p:cNvCxnSpPr>
            <a:cxnSpLocks/>
          </p:cNvCxnSpPr>
          <p:nvPr/>
        </p:nvCxnSpPr>
        <p:spPr>
          <a:xfrm>
            <a:off x="7128387" y="1825625"/>
            <a:ext cx="1268361" cy="0"/>
          </a:xfrm>
          <a:prstGeom prst="straightConnector1">
            <a:avLst/>
          </a:prstGeom>
          <a:ln w="57150">
            <a:solidFill>
              <a:schemeClr val="tx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53340DF-AED5-B5CC-760A-17AFA76EB40B}"/>
              </a:ext>
            </a:extLst>
          </p:cNvPr>
          <p:cNvCxnSpPr>
            <a:cxnSpLocks/>
          </p:cNvCxnSpPr>
          <p:nvPr/>
        </p:nvCxnSpPr>
        <p:spPr>
          <a:xfrm>
            <a:off x="10235381" y="2194335"/>
            <a:ext cx="1268361"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B6639BF-4448-B6FD-7821-473CA432AC09}"/>
              </a:ext>
            </a:extLst>
          </p:cNvPr>
          <p:cNvCxnSpPr>
            <a:cxnSpLocks/>
          </p:cNvCxnSpPr>
          <p:nvPr/>
        </p:nvCxnSpPr>
        <p:spPr>
          <a:xfrm>
            <a:off x="10235381" y="1373341"/>
            <a:ext cx="126836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B806443-D475-F9E1-8228-B5B39EA52885}"/>
              </a:ext>
            </a:extLst>
          </p:cNvPr>
          <p:cNvSpPr/>
          <p:nvPr/>
        </p:nvSpPr>
        <p:spPr>
          <a:xfrm>
            <a:off x="7278328" y="1373341"/>
            <a:ext cx="968477" cy="317347"/>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stdin</a:t>
            </a:r>
            <a:endParaRPr lang="en-CA" dirty="0">
              <a:solidFill>
                <a:schemeClr val="bg1"/>
              </a:solidFill>
            </a:endParaRPr>
          </a:p>
        </p:txBody>
      </p:sp>
      <p:sp>
        <p:nvSpPr>
          <p:cNvPr id="12" name="Rectangle: Rounded Corners 11">
            <a:extLst>
              <a:ext uri="{FF2B5EF4-FFF2-40B4-BE49-F238E27FC236}">
                <a16:creationId xmlns:a16="http://schemas.microsoft.com/office/drawing/2014/main" id="{F3EE5151-194A-F32C-01EE-D7571D94A57F}"/>
              </a:ext>
            </a:extLst>
          </p:cNvPr>
          <p:cNvSpPr/>
          <p:nvPr/>
        </p:nvSpPr>
        <p:spPr>
          <a:xfrm>
            <a:off x="10363198" y="1792237"/>
            <a:ext cx="968477" cy="31734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stderr</a:t>
            </a:r>
            <a:endParaRPr lang="en-CA" dirty="0">
              <a:solidFill>
                <a:schemeClr val="tx1"/>
              </a:solidFill>
            </a:endParaRPr>
          </a:p>
        </p:txBody>
      </p:sp>
      <p:sp>
        <p:nvSpPr>
          <p:cNvPr id="13" name="Rectangle: Rounded Corners 12">
            <a:extLst>
              <a:ext uri="{FF2B5EF4-FFF2-40B4-BE49-F238E27FC236}">
                <a16:creationId xmlns:a16="http://schemas.microsoft.com/office/drawing/2014/main" id="{7A88E6F1-B24B-3661-7D7A-BAFBFE7F6F5D}"/>
              </a:ext>
            </a:extLst>
          </p:cNvPr>
          <p:cNvSpPr/>
          <p:nvPr/>
        </p:nvSpPr>
        <p:spPr>
          <a:xfrm>
            <a:off x="10363199" y="971244"/>
            <a:ext cx="968477" cy="31734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stdout</a:t>
            </a:r>
            <a:endParaRPr lang="en-CA" dirty="0">
              <a:solidFill>
                <a:schemeClr val="tx1"/>
              </a:solidFill>
            </a:endParaRPr>
          </a:p>
        </p:txBody>
      </p:sp>
      <p:sp>
        <p:nvSpPr>
          <p:cNvPr id="14" name="Rectangle: Rounded Corners 13">
            <a:extLst>
              <a:ext uri="{FF2B5EF4-FFF2-40B4-BE49-F238E27FC236}">
                <a16:creationId xmlns:a16="http://schemas.microsoft.com/office/drawing/2014/main" id="{BC9C1C1D-AE74-47B1-2EFB-C66EB849B5A1}"/>
              </a:ext>
            </a:extLst>
          </p:cNvPr>
          <p:cNvSpPr/>
          <p:nvPr/>
        </p:nvSpPr>
        <p:spPr>
          <a:xfrm>
            <a:off x="8857637" y="1609262"/>
            <a:ext cx="968477" cy="31734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Bash</a:t>
            </a:r>
            <a:endParaRPr lang="en-CA" dirty="0">
              <a:solidFill>
                <a:schemeClr val="tx1"/>
              </a:solidFill>
            </a:endParaRPr>
          </a:p>
        </p:txBody>
      </p:sp>
      <p:sp>
        <p:nvSpPr>
          <p:cNvPr id="15" name="TextBox 14">
            <a:extLst>
              <a:ext uri="{FF2B5EF4-FFF2-40B4-BE49-F238E27FC236}">
                <a16:creationId xmlns:a16="http://schemas.microsoft.com/office/drawing/2014/main" id="{50861DAB-5CDA-E378-3A4A-F7FCC54C34D6}"/>
              </a:ext>
            </a:extLst>
          </p:cNvPr>
          <p:cNvSpPr txBox="1"/>
          <p:nvPr/>
        </p:nvSpPr>
        <p:spPr>
          <a:xfrm>
            <a:off x="11295346" y="930831"/>
            <a:ext cx="320922" cy="400110"/>
          </a:xfrm>
          <a:prstGeom prst="rect">
            <a:avLst/>
          </a:prstGeom>
          <a:noFill/>
        </p:spPr>
        <p:txBody>
          <a:bodyPr wrap="none" rtlCol="0">
            <a:spAutoFit/>
          </a:bodyPr>
          <a:lstStyle/>
          <a:p>
            <a:r>
              <a:rPr lang="en-US" sz="2000" dirty="0"/>
              <a:t>1</a:t>
            </a:r>
            <a:endParaRPr lang="en-CA" sz="2000" dirty="0"/>
          </a:p>
        </p:txBody>
      </p:sp>
      <p:sp>
        <p:nvSpPr>
          <p:cNvPr id="16" name="TextBox 15">
            <a:extLst>
              <a:ext uri="{FF2B5EF4-FFF2-40B4-BE49-F238E27FC236}">
                <a16:creationId xmlns:a16="http://schemas.microsoft.com/office/drawing/2014/main" id="{C3B0E037-840D-8FCC-9CFA-A1D1F2AF2BCA}"/>
              </a:ext>
            </a:extLst>
          </p:cNvPr>
          <p:cNvSpPr txBox="1"/>
          <p:nvPr/>
        </p:nvSpPr>
        <p:spPr>
          <a:xfrm>
            <a:off x="11295346" y="1751824"/>
            <a:ext cx="320922" cy="400110"/>
          </a:xfrm>
          <a:prstGeom prst="rect">
            <a:avLst/>
          </a:prstGeom>
          <a:noFill/>
        </p:spPr>
        <p:txBody>
          <a:bodyPr wrap="none" rtlCol="0">
            <a:spAutoFit/>
          </a:bodyPr>
          <a:lstStyle/>
          <a:p>
            <a:r>
              <a:rPr lang="en-US" sz="2000" dirty="0"/>
              <a:t>2</a:t>
            </a:r>
            <a:endParaRPr lang="en-CA" sz="2000" dirty="0"/>
          </a:p>
        </p:txBody>
      </p:sp>
      <p:sp>
        <p:nvSpPr>
          <p:cNvPr id="6" name="Footer Placeholder 5">
            <a:extLst>
              <a:ext uri="{FF2B5EF4-FFF2-40B4-BE49-F238E27FC236}">
                <a16:creationId xmlns:a16="http://schemas.microsoft.com/office/drawing/2014/main" id="{7D8E535E-7CC6-EFFE-9E0C-609A8FDDD84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56859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D611-0F28-A091-8FA8-EC65B2ECEB93}"/>
              </a:ext>
            </a:extLst>
          </p:cNvPr>
          <p:cNvSpPr>
            <a:spLocks noGrp="1"/>
          </p:cNvSpPr>
          <p:nvPr>
            <p:ph type="title"/>
          </p:nvPr>
        </p:nvSpPr>
        <p:spPr/>
        <p:txBody>
          <a:bodyPr/>
          <a:lstStyle/>
          <a:p>
            <a:r>
              <a:rPr lang="en-US" dirty="0"/>
              <a:t>Solution</a:t>
            </a:r>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01127148-264B-209F-9737-E98726782AAD}"/>
              </a:ext>
            </a:extLst>
          </p:cNvPr>
          <p:cNvPicPr>
            <a:picLocks noChangeAspect="1"/>
          </p:cNvPicPr>
          <p:nvPr/>
        </p:nvPicPr>
        <p:blipFill rotWithShape="1">
          <a:blip r:embed="rId2">
            <a:extLst>
              <a:ext uri="{28A0092B-C50C-407E-A947-70E740481C1C}">
                <a14:useLocalDpi xmlns:a14="http://schemas.microsoft.com/office/drawing/2010/main" val="0"/>
              </a:ext>
            </a:extLst>
          </a:blip>
          <a:srcRect t="72721" r="28352" b="3248"/>
          <a:stretch/>
        </p:blipFill>
        <p:spPr>
          <a:xfrm>
            <a:off x="529388" y="2741907"/>
            <a:ext cx="11389895" cy="3189495"/>
          </a:xfrm>
          <a:prstGeom prst="rect">
            <a:avLst/>
          </a:prstGeom>
        </p:spPr>
      </p:pic>
      <p:sp>
        <p:nvSpPr>
          <p:cNvPr id="3" name="Footer Placeholder 2">
            <a:extLst>
              <a:ext uri="{FF2B5EF4-FFF2-40B4-BE49-F238E27FC236}">
                <a16:creationId xmlns:a16="http://schemas.microsoft.com/office/drawing/2014/main" id="{594EA1F6-6EA8-789B-8869-10D65EEC281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271832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C94B-307D-3139-702E-00DDDE7424A0}"/>
              </a:ext>
            </a:extLst>
          </p:cNvPr>
          <p:cNvSpPr>
            <a:spLocks noGrp="1"/>
          </p:cNvSpPr>
          <p:nvPr>
            <p:ph type="title"/>
          </p:nvPr>
        </p:nvSpPr>
        <p:spPr/>
        <p:txBody>
          <a:bodyPr/>
          <a:lstStyle/>
          <a:p>
            <a:r>
              <a:rPr lang="en-US" dirty="0"/>
              <a:t>echo “…” </a:t>
            </a:r>
            <a:r>
              <a:rPr lang="en-US" b="1" dirty="0">
                <a:solidFill>
                  <a:srgbClr val="FF0000"/>
                </a:solidFill>
              </a:rPr>
              <a:t>&gt;&gt;</a:t>
            </a:r>
            <a:r>
              <a:rPr lang="en-US" dirty="0"/>
              <a:t> text.txt </a:t>
            </a:r>
            <a:r>
              <a:rPr lang="en-US" dirty="0">
                <a:sym typeface="Wingdings" panose="05000000000000000000" pitchFamily="2" charset="2"/>
              </a:rPr>
              <a:t> </a:t>
            </a:r>
            <a:r>
              <a:rPr lang="en-US" b="1" dirty="0">
                <a:solidFill>
                  <a:srgbClr val="FF0000"/>
                </a:solidFill>
              </a:rPr>
              <a:t>Append</a:t>
            </a:r>
            <a:endParaRPr lang="en-CA" b="1" dirty="0">
              <a:solidFill>
                <a:srgbClr val="FF0000"/>
              </a:solidFill>
            </a:endParaRPr>
          </a:p>
        </p:txBody>
      </p:sp>
      <p:sp>
        <p:nvSpPr>
          <p:cNvPr id="3" name="Content Placeholder 2">
            <a:extLst>
              <a:ext uri="{FF2B5EF4-FFF2-40B4-BE49-F238E27FC236}">
                <a16:creationId xmlns:a16="http://schemas.microsoft.com/office/drawing/2014/main" id="{62D40B39-0EF9-F9AE-9465-28B88018B516}"/>
              </a:ext>
            </a:extLst>
          </p:cNvPr>
          <p:cNvSpPr>
            <a:spLocks noGrp="1"/>
          </p:cNvSpPr>
          <p:nvPr>
            <p:ph idx="1"/>
          </p:nvPr>
        </p:nvSpPr>
        <p:spPr/>
        <p:txBody>
          <a:bodyPr/>
          <a:lstStyle/>
          <a:p>
            <a:r>
              <a:rPr lang="en-US" dirty="0"/>
              <a:t>Appends "This is another line." to `file.txt` without overwriting the existing content.</a:t>
            </a:r>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60EAE336-1301-83B5-C8EF-126BE513A4BF}"/>
              </a:ext>
            </a:extLst>
          </p:cNvPr>
          <p:cNvPicPr>
            <a:picLocks noChangeAspect="1"/>
          </p:cNvPicPr>
          <p:nvPr/>
        </p:nvPicPr>
        <p:blipFill rotWithShape="1">
          <a:blip r:embed="rId2">
            <a:extLst>
              <a:ext uri="{28A0092B-C50C-407E-A947-70E740481C1C}">
                <a14:useLocalDpi xmlns:a14="http://schemas.microsoft.com/office/drawing/2010/main" val="0"/>
              </a:ext>
            </a:extLst>
          </a:blip>
          <a:srcRect l="-454" t="41108" r="16137" b="37252"/>
          <a:stretch/>
        </p:blipFill>
        <p:spPr>
          <a:xfrm>
            <a:off x="368968" y="3719735"/>
            <a:ext cx="11582402" cy="2753088"/>
          </a:xfrm>
          <a:prstGeom prst="rect">
            <a:avLst/>
          </a:prstGeom>
        </p:spPr>
      </p:pic>
      <p:sp>
        <p:nvSpPr>
          <p:cNvPr id="4" name="Footer Placeholder 3">
            <a:extLst>
              <a:ext uri="{FF2B5EF4-FFF2-40B4-BE49-F238E27FC236}">
                <a16:creationId xmlns:a16="http://schemas.microsoft.com/office/drawing/2014/main" id="{D7B2E33E-8187-2C59-2506-5EF234E8CD2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7653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65A4-96BC-679C-2FF8-02C039DE674D}"/>
              </a:ext>
            </a:extLst>
          </p:cNvPr>
          <p:cNvSpPr>
            <a:spLocks noGrp="1"/>
          </p:cNvSpPr>
          <p:nvPr>
            <p:ph type="title"/>
          </p:nvPr>
        </p:nvSpPr>
        <p:spPr/>
        <p:txBody>
          <a:bodyPr/>
          <a:lstStyle/>
          <a:p>
            <a:r>
              <a:rPr lang="en-US" dirty="0"/>
              <a:t>Append File in File</a:t>
            </a:r>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48B21375-5125-21A4-9957-533544B6F949}"/>
              </a:ext>
            </a:extLst>
          </p:cNvPr>
          <p:cNvPicPr>
            <a:picLocks noChangeAspect="1"/>
          </p:cNvPicPr>
          <p:nvPr/>
        </p:nvPicPr>
        <p:blipFill rotWithShape="1">
          <a:blip r:embed="rId2">
            <a:extLst>
              <a:ext uri="{28A0092B-C50C-407E-A947-70E740481C1C}">
                <a14:useLocalDpi xmlns:a14="http://schemas.microsoft.com/office/drawing/2010/main" val="0"/>
              </a:ext>
            </a:extLst>
          </a:blip>
          <a:srcRect t="64987" r="27655"/>
          <a:stretch/>
        </p:blipFill>
        <p:spPr>
          <a:xfrm>
            <a:off x="1628273" y="2160601"/>
            <a:ext cx="8935454" cy="4005069"/>
          </a:xfrm>
          <a:prstGeom prst="rect">
            <a:avLst/>
          </a:prstGeom>
        </p:spPr>
      </p:pic>
      <p:sp>
        <p:nvSpPr>
          <p:cNvPr id="3" name="Footer Placeholder 2">
            <a:extLst>
              <a:ext uri="{FF2B5EF4-FFF2-40B4-BE49-F238E27FC236}">
                <a16:creationId xmlns:a16="http://schemas.microsoft.com/office/drawing/2014/main" id="{791F5A82-5BF3-40A4-BE5B-1415FA8158A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65215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A36D-1184-379F-5F1C-008513AFAF29}"/>
              </a:ext>
            </a:extLst>
          </p:cNvPr>
          <p:cNvSpPr>
            <a:spLocks noGrp="1"/>
          </p:cNvSpPr>
          <p:nvPr>
            <p:ph type="title"/>
          </p:nvPr>
        </p:nvSpPr>
        <p:spPr/>
        <p:txBody>
          <a:bodyPr/>
          <a:lstStyle/>
          <a:p>
            <a:r>
              <a:rPr lang="en-US" dirty="0"/>
              <a:t>Ls -R</a:t>
            </a:r>
            <a:endParaRPr lang="en-CA" dirty="0"/>
          </a:p>
        </p:txBody>
      </p:sp>
      <p:pic>
        <p:nvPicPr>
          <p:cNvPr id="5" name="Picture 4" descr="A screenshot of a computer&#10;&#10;Description automatically generated">
            <a:extLst>
              <a:ext uri="{FF2B5EF4-FFF2-40B4-BE49-F238E27FC236}">
                <a16:creationId xmlns:a16="http://schemas.microsoft.com/office/drawing/2014/main" id="{41D95044-2440-3713-2C8C-EFBB8D62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582" y="1282265"/>
            <a:ext cx="6080835" cy="5210610"/>
          </a:xfrm>
          <a:prstGeom prst="rect">
            <a:avLst/>
          </a:prstGeom>
        </p:spPr>
      </p:pic>
      <p:sp>
        <p:nvSpPr>
          <p:cNvPr id="3" name="Footer Placeholder 2">
            <a:extLst>
              <a:ext uri="{FF2B5EF4-FFF2-40B4-BE49-F238E27FC236}">
                <a16:creationId xmlns:a16="http://schemas.microsoft.com/office/drawing/2014/main" id="{92A47251-F9D2-4842-BA76-6F9ED29DEC6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10913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FF6C-EB03-C77A-C43A-0157ABAF6534}"/>
              </a:ext>
            </a:extLst>
          </p:cNvPr>
          <p:cNvSpPr>
            <a:spLocks noGrp="1"/>
          </p:cNvSpPr>
          <p:nvPr>
            <p:ph type="title"/>
          </p:nvPr>
        </p:nvSpPr>
        <p:spPr/>
        <p:txBody>
          <a:bodyPr/>
          <a:lstStyle/>
          <a:p>
            <a:r>
              <a:rPr lang="en-US" dirty="0"/>
              <a:t>cp (Copy)</a:t>
            </a:r>
            <a:endParaRPr lang="en-CA" dirty="0"/>
          </a:p>
        </p:txBody>
      </p:sp>
      <p:sp>
        <p:nvSpPr>
          <p:cNvPr id="3" name="Content Placeholder 2">
            <a:extLst>
              <a:ext uri="{FF2B5EF4-FFF2-40B4-BE49-F238E27FC236}">
                <a16:creationId xmlns:a16="http://schemas.microsoft.com/office/drawing/2014/main" id="{5509C832-5D34-6ACB-B5F3-1B442195F632}"/>
              </a:ext>
            </a:extLst>
          </p:cNvPr>
          <p:cNvSpPr>
            <a:spLocks noGrp="1"/>
          </p:cNvSpPr>
          <p:nvPr>
            <p:ph idx="1"/>
          </p:nvPr>
        </p:nvSpPr>
        <p:spPr/>
        <p:txBody>
          <a:bodyPr/>
          <a:lstStyle/>
          <a:p>
            <a:r>
              <a:rPr lang="en-US" dirty="0"/>
              <a:t>Copies files or directories from one location to another.</a:t>
            </a:r>
            <a:endParaRPr lang="en-CA" dirty="0"/>
          </a:p>
        </p:txBody>
      </p:sp>
      <p:pic>
        <p:nvPicPr>
          <p:cNvPr id="5" name="Picture 4" descr="A black and white icon of a stack of papers&#10;&#10;Description automatically generated">
            <a:extLst>
              <a:ext uri="{FF2B5EF4-FFF2-40B4-BE49-F238E27FC236}">
                <a16:creationId xmlns:a16="http://schemas.microsoft.com/office/drawing/2014/main" id="{48D2BF39-8B03-0CD3-3E61-53B5926B2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4593" y="196338"/>
            <a:ext cx="1494350" cy="14943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954E271-274C-3583-F676-46AD98989CD5}"/>
              </a:ext>
            </a:extLst>
          </p:cNvPr>
          <p:cNvPicPr>
            <a:picLocks noChangeAspect="1"/>
          </p:cNvPicPr>
          <p:nvPr/>
        </p:nvPicPr>
        <p:blipFill rotWithShape="1">
          <a:blip r:embed="rId3">
            <a:extLst>
              <a:ext uri="{28A0092B-C50C-407E-A947-70E740481C1C}">
                <a14:useLocalDpi xmlns:a14="http://schemas.microsoft.com/office/drawing/2010/main" val="0"/>
              </a:ext>
            </a:extLst>
          </a:blip>
          <a:srcRect t="17541" r="41246" b="6096"/>
          <a:stretch/>
        </p:blipFill>
        <p:spPr>
          <a:xfrm>
            <a:off x="4828674" y="3429000"/>
            <a:ext cx="7138737" cy="3071613"/>
          </a:xfrm>
          <a:prstGeom prst="rect">
            <a:avLst/>
          </a:prstGeom>
        </p:spPr>
      </p:pic>
      <p:sp>
        <p:nvSpPr>
          <p:cNvPr id="6" name="Footer Placeholder 5">
            <a:extLst>
              <a:ext uri="{FF2B5EF4-FFF2-40B4-BE49-F238E27FC236}">
                <a16:creationId xmlns:a16="http://schemas.microsoft.com/office/drawing/2014/main" id="{B54CA4B6-D361-99A8-79EB-C833BAD0D03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86650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FE55598B-370D-711C-3450-A719CBFB5A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08" r="34310" b="25456"/>
          <a:stretch/>
        </p:blipFill>
        <p:spPr>
          <a:xfrm>
            <a:off x="2759242" y="241101"/>
            <a:ext cx="6673516" cy="6375798"/>
          </a:xfrm>
        </p:spPr>
      </p:pic>
      <p:sp>
        <p:nvSpPr>
          <p:cNvPr id="2" name="Footer Placeholder 1">
            <a:extLst>
              <a:ext uri="{FF2B5EF4-FFF2-40B4-BE49-F238E27FC236}">
                <a16:creationId xmlns:a16="http://schemas.microsoft.com/office/drawing/2014/main" id="{2B83FAC7-2DB9-2257-F745-C87C261E413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8765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7067-C99A-EDB1-70AE-AD93D3D15757}"/>
              </a:ext>
            </a:extLst>
          </p:cNvPr>
          <p:cNvSpPr>
            <a:spLocks noGrp="1"/>
          </p:cNvSpPr>
          <p:nvPr>
            <p:ph type="title"/>
          </p:nvPr>
        </p:nvSpPr>
        <p:spPr/>
        <p:txBody>
          <a:bodyPr/>
          <a:lstStyle/>
          <a:p>
            <a:r>
              <a:rPr lang="en-US" dirty="0"/>
              <a:t>Ubuntu</a:t>
            </a:r>
            <a:endParaRPr lang="en-CA" dirty="0"/>
          </a:p>
        </p:txBody>
      </p:sp>
      <p:sp>
        <p:nvSpPr>
          <p:cNvPr id="3" name="Content Placeholder 2">
            <a:extLst>
              <a:ext uri="{FF2B5EF4-FFF2-40B4-BE49-F238E27FC236}">
                <a16:creationId xmlns:a16="http://schemas.microsoft.com/office/drawing/2014/main" id="{4895E9BB-7E59-3562-3CD5-F7CB52B7A9FC}"/>
              </a:ext>
            </a:extLst>
          </p:cNvPr>
          <p:cNvSpPr>
            <a:spLocks noGrp="1"/>
          </p:cNvSpPr>
          <p:nvPr>
            <p:ph idx="1"/>
          </p:nvPr>
        </p:nvSpPr>
        <p:spPr>
          <a:xfrm>
            <a:off x="838200" y="1802784"/>
            <a:ext cx="4333568" cy="4351338"/>
          </a:xfrm>
        </p:spPr>
        <p:txBody>
          <a:bodyPr>
            <a:normAutofit/>
          </a:bodyPr>
          <a:lstStyle/>
          <a:p>
            <a:r>
              <a:rPr lang="en-US" sz="2400" dirty="0"/>
              <a:t>Ubuntu is a popular open-source Linux distribution based on Debian and has gained widespread use due to its user-friendly interface, robust security features, and strong community support.</a:t>
            </a:r>
            <a:endParaRPr lang="en-CA" sz="2400" dirty="0"/>
          </a:p>
        </p:txBody>
      </p:sp>
      <p:pic>
        <p:nvPicPr>
          <p:cNvPr id="5" name="Picture 4" descr="A logo of a group of people&#10;&#10;Description automatically generated">
            <a:extLst>
              <a:ext uri="{FF2B5EF4-FFF2-40B4-BE49-F238E27FC236}">
                <a16:creationId xmlns:a16="http://schemas.microsoft.com/office/drawing/2014/main" id="{B97CDBCD-73C2-3F05-7B82-38902EF26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929" y="279350"/>
            <a:ext cx="1248544" cy="1248544"/>
          </a:xfrm>
          <a:prstGeom prst="rect">
            <a:avLst/>
          </a:prstGeom>
        </p:spPr>
      </p:pic>
      <p:pic>
        <p:nvPicPr>
          <p:cNvPr id="10" name="Picture 9">
            <a:extLst>
              <a:ext uri="{FF2B5EF4-FFF2-40B4-BE49-F238E27FC236}">
                <a16:creationId xmlns:a16="http://schemas.microsoft.com/office/drawing/2014/main" id="{9C28E4D9-82A9-7512-2D46-F12B7B10183A}"/>
              </a:ext>
            </a:extLst>
          </p:cNvPr>
          <p:cNvPicPr>
            <a:picLocks noChangeAspect="1"/>
          </p:cNvPicPr>
          <p:nvPr/>
        </p:nvPicPr>
        <p:blipFill>
          <a:blip r:embed="rId3"/>
          <a:stretch>
            <a:fillRect/>
          </a:stretch>
        </p:blipFill>
        <p:spPr>
          <a:xfrm>
            <a:off x="5309419" y="1776463"/>
            <a:ext cx="6690312" cy="4900783"/>
          </a:xfrm>
          <a:prstGeom prst="rect">
            <a:avLst/>
          </a:prstGeom>
        </p:spPr>
      </p:pic>
      <p:sp>
        <p:nvSpPr>
          <p:cNvPr id="4" name="Footer Placeholder 3">
            <a:extLst>
              <a:ext uri="{FF2B5EF4-FFF2-40B4-BE49-F238E27FC236}">
                <a16:creationId xmlns:a16="http://schemas.microsoft.com/office/drawing/2014/main" id="{E0F50413-2CA4-4B2E-FCF5-0D45E19F18D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06702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54D2-458C-8DDF-DF36-2938C57E3CFA}"/>
              </a:ext>
            </a:extLst>
          </p:cNvPr>
          <p:cNvSpPr>
            <a:spLocks noGrp="1"/>
          </p:cNvSpPr>
          <p:nvPr>
            <p:ph type="title"/>
          </p:nvPr>
        </p:nvSpPr>
        <p:spPr/>
        <p:txBody>
          <a:bodyPr/>
          <a:lstStyle/>
          <a:p>
            <a:r>
              <a:rPr lang="en-US" dirty="0"/>
              <a:t>cp -</a:t>
            </a:r>
            <a:r>
              <a:rPr lang="en-US" dirty="0" err="1"/>
              <a:t>i</a:t>
            </a:r>
            <a:endParaRPr lang="en-CA" dirty="0"/>
          </a:p>
        </p:txBody>
      </p:sp>
      <p:pic>
        <p:nvPicPr>
          <p:cNvPr id="5" name="Picture 4" descr="A screenshot of a computer&#10;&#10;Description automatically generated">
            <a:extLst>
              <a:ext uri="{FF2B5EF4-FFF2-40B4-BE49-F238E27FC236}">
                <a16:creationId xmlns:a16="http://schemas.microsoft.com/office/drawing/2014/main" id="{891FBD46-02CA-6D9D-729D-95FDDF3A8F18}"/>
              </a:ext>
            </a:extLst>
          </p:cNvPr>
          <p:cNvPicPr>
            <a:picLocks noChangeAspect="1"/>
          </p:cNvPicPr>
          <p:nvPr/>
        </p:nvPicPr>
        <p:blipFill rotWithShape="1">
          <a:blip r:embed="rId2">
            <a:extLst>
              <a:ext uri="{28A0092B-C50C-407E-A947-70E740481C1C}">
                <a14:useLocalDpi xmlns:a14="http://schemas.microsoft.com/office/drawing/2010/main" val="0"/>
              </a:ext>
            </a:extLst>
          </a:blip>
          <a:srcRect t="59211" r="48589" b="2951"/>
          <a:stretch/>
        </p:blipFill>
        <p:spPr>
          <a:xfrm>
            <a:off x="5000910" y="1917290"/>
            <a:ext cx="6946317" cy="4698268"/>
          </a:xfrm>
          <a:prstGeom prst="rect">
            <a:avLst/>
          </a:prstGeom>
        </p:spPr>
      </p:pic>
      <p:sp>
        <p:nvSpPr>
          <p:cNvPr id="3" name="Content Placeholder 2">
            <a:extLst>
              <a:ext uri="{FF2B5EF4-FFF2-40B4-BE49-F238E27FC236}">
                <a16:creationId xmlns:a16="http://schemas.microsoft.com/office/drawing/2014/main" id="{875401EB-9FDA-7433-EA5E-45C431AD9ADD}"/>
              </a:ext>
            </a:extLst>
          </p:cNvPr>
          <p:cNvSpPr>
            <a:spLocks noGrp="1"/>
          </p:cNvSpPr>
          <p:nvPr>
            <p:ph idx="1"/>
          </p:nvPr>
        </p:nvSpPr>
        <p:spPr>
          <a:xfrm>
            <a:off x="244773" y="1917290"/>
            <a:ext cx="4494376" cy="4351338"/>
          </a:xfrm>
        </p:spPr>
        <p:txBody>
          <a:bodyPr>
            <a:normAutofit/>
          </a:bodyPr>
          <a:lstStyle/>
          <a:p>
            <a:r>
              <a:rPr lang="en-US" sz="2000" dirty="0"/>
              <a:t>`-</a:t>
            </a:r>
            <a:r>
              <a:rPr lang="en-US" sz="2000" dirty="0" err="1"/>
              <a:t>i</a:t>
            </a:r>
            <a:r>
              <a:rPr lang="en-US" sz="2000" dirty="0"/>
              <a:t>` (interactive): Prompts the user for confirmation before overwriting a file.</a:t>
            </a:r>
            <a:endParaRPr lang="en-CA" sz="2000" dirty="0"/>
          </a:p>
        </p:txBody>
      </p:sp>
      <p:sp>
        <p:nvSpPr>
          <p:cNvPr id="4" name="Rectangle: Rounded Corners 3">
            <a:extLst>
              <a:ext uri="{FF2B5EF4-FFF2-40B4-BE49-F238E27FC236}">
                <a16:creationId xmlns:a16="http://schemas.microsoft.com/office/drawing/2014/main" id="{823CA33F-F8C0-0DF5-150D-2F76861E32E2}"/>
              </a:ext>
            </a:extLst>
          </p:cNvPr>
          <p:cNvSpPr/>
          <p:nvPr/>
        </p:nvSpPr>
        <p:spPr>
          <a:xfrm>
            <a:off x="7551174" y="3637935"/>
            <a:ext cx="3067665" cy="3146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F729F7B8-9EA6-2295-E9A8-772956E44EAB}"/>
              </a:ext>
            </a:extLst>
          </p:cNvPr>
          <p:cNvSpPr/>
          <p:nvPr/>
        </p:nvSpPr>
        <p:spPr>
          <a:xfrm>
            <a:off x="7551174" y="5275006"/>
            <a:ext cx="3067665" cy="3146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E32C6B0-C95C-0281-C2B1-36F420FF23CD}"/>
              </a:ext>
            </a:extLst>
          </p:cNvPr>
          <p:cNvSpPr/>
          <p:nvPr/>
        </p:nvSpPr>
        <p:spPr>
          <a:xfrm>
            <a:off x="5000910" y="3976653"/>
            <a:ext cx="5617929" cy="3146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a:t>
            </a:r>
            <a:endParaRPr lang="en-CA" dirty="0"/>
          </a:p>
        </p:txBody>
      </p:sp>
      <p:sp>
        <p:nvSpPr>
          <p:cNvPr id="8" name="Rectangle: Rounded Corners 7">
            <a:extLst>
              <a:ext uri="{FF2B5EF4-FFF2-40B4-BE49-F238E27FC236}">
                <a16:creationId xmlns:a16="http://schemas.microsoft.com/office/drawing/2014/main" id="{DB28EEFC-5111-E906-FF69-7EC2B1C6F2FE}"/>
              </a:ext>
            </a:extLst>
          </p:cNvPr>
          <p:cNvSpPr/>
          <p:nvPr/>
        </p:nvSpPr>
        <p:spPr>
          <a:xfrm>
            <a:off x="5000909" y="5610490"/>
            <a:ext cx="5617929" cy="3146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C9242A88-5662-067B-AE82-B64F4DF4243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61618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A353-C70E-1341-CEF9-125C73FB7378}"/>
              </a:ext>
            </a:extLst>
          </p:cNvPr>
          <p:cNvSpPr>
            <a:spLocks noGrp="1"/>
          </p:cNvSpPr>
          <p:nvPr>
            <p:ph type="title"/>
          </p:nvPr>
        </p:nvSpPr>
        <p:spPr/>
        <p:txBody>
          <a:bodyPr/>
          <a:lstStyle/>
          <a:p>
            <a:r>
              <a:rPr lang="en-US" dirty="0"/>
              <a:t>Copy multiple input to one directory</a:t>
            </a:r>
            <a:endParaRPr lang="en-CA" dirty="0"/>
          </a:p>
        </p:txBody>
      </p:sp>
      <p:sp>
        <p:nvSpPr>
          <p:cNvPr id="3" name="Content Placeholder 2">
            <a:extLst>
              <a:ext uri="{FF2B5EF4-FFF2-40B4-BE49-F238E27FC236}">
                <a16:creationId xmlns:a16="http://schemas.microsoft.com/office/drawing/2014/main" id="{6D81A975-E5D5-6777-8CE1-F8F5AC5C2D43}"/>
              </a:ext>
            </a:extLst>
          </p:cNvPr>
          <p:cNvSpPr>
            <a:spLocks noGrp="1"/>
          </p:cNvSpPr>
          <p:nvPr>
            <p:ph idx="1"/>
          </p:nvPr>
        </p:nvSpPr>
        <p:spPr/>
        <p:txBody>
          <a:bodyPr/>
          <a:lstStyle/>
          <a:p>
            <a:r>
              <a:rPr lang="en-US" dirty="0"/>
              <a:t>cp &lt;…</a:t>
            </a:r>
            <a:r>
              <a:rPr lang="en-US" dirty="0" err="1"/>
              <a:t>files|directory</a:t>
            </a:r>
            <a:r>
              <a:rPr lang="en-US" dirty="0"/>
              <a:t>&gt; &lt;</a:t>
            </a:r>
            <a:r>
              <a:rPr lang="en-US" dirty="0" err="1"/>
              <a:t>dest</a:t>
            </a:r>
            <a:r>
              <a:rPr lang="en-US" dirty="0"/>
              <a:t> directory&gt;</a:t>
            </a:r>
            <a:endParaRPr lang="en-CA" dirty="0"/>
          </a:p>
        </p:txBody>
      </p:sp>
      <p:pic>
        <p:nvPicPr>
          <p:cNvPr id="5" name="Picture 4" descr="A screenshot of a computer program&#10;&#10;Description automatically generated">
            <a:extLst>
              <a:ext uri="{FF2B5EF4-FFF2-40B4-BE49-F238E27FC236}">
                <a16:creationId xmlns:a16="http://schemas.microsoft.com/office/drawing/2014/main" id="{8FC3C7E9-DADB-7981-FA8D-C3D55A9AF5CF}"/>
              </a:ext>
            </a:extLst>
          </p:cNvPr>
          <p:cNvPicPr>
            <a:picLocks noChangeAspect="1"/>
          </p:cNvPicPr>
          <p:nvPr/>
        </p:nvPicPr>
        <p:blipFill rotWithShape="1">
          <a:blip r:embed="rId2">
            <a:extLst>
              <a:ext uri="{28A0092B-C50C-407E-A947-70E740481C1C}">
                <a14:useLocalDpi xmlns:a14="http://schemas.microsoft.com/office/drawing/2010/main" val="0"/>
              </a:ext>
            </a:extLst>
          </a:blip>
          <a:srcRect t="27676" r="20256" b="58146"/>
          <a:stretch/>
        </p:blipFill>
        <p:spPr>
          <a:xfrm>
            <a:off x="417095" y="4617014"/>
            <a:ext cx="11470105" cy="1875862"/>
          </a:xfrm>
          <a:prstGeom prst="rect">
            <a:avLst/>
          </a:prstGeom>
        </p:spPr>
      </p:pic>
      <p:sp>
        <p:nvSpPr>
          <p:cNvPr id="4" name="Rectangle: Rounded Corners 3">
            <a:extLst>
              <a:ext uri="{FF2B5EF4-FFF2-40B4-BE49-F238E27FC236}">
                <a16:creationId xmlns:a16="http://schemas.microsoft.com/office/drawing/2014/main" id="{FEFA3A34-FB8B-D693-8653-84B91CB28008}"/>
              </a:ext>
            </a:extLst>
          </p:cNvPr>
          <p:cNvSpPr/>
          <p:nvPr/>
        </p:nvSpPr>
        <p:spPr>
          <a:xfrm>
            <a:off x="3687097" y="5348747"/>
            <a:ext cx="7384026" cy="37362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AEF9CB22-562A-5314-FF6F-D3EA9C02921F}"/>
              </a:ext>
            </a:extLst>
          </p:cNvPr>
          <p:cNvSpPr/>
          <p:nvPr/>
        </p:nvSpPr>
        <p:spPr>
          <a:xfrm>
            <a:off x="11071123" y="5348747"/>
            <a:ext cx="549377" cy="37362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423F8516-BC45-C19F-2E8D-33397A13E0A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06382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8F4F-9F2C-6045-6D59-5F4A2D8D0A82}"/>
              </a:ext>
            </a:extLst>
          </p:cNvPr>
          <p:cNvSpPr>
            <a:spLocks noGrp="1"/>
          </p:cNvSpPr>
          <p:nvPr>
            <p:ph type="title"/>
          </p:nvPr>
        </p:nvSpPr>
        <p:spPr/>
        <p:txBody>
          <a:bodyPr/>
          <a:lstStyle/>
          <a:p>
            <a:r>
              <a:rPr lang="en-US" dirty="0"/>
              <a:t>Package management</a:t>
            </a:r>
            <a:endParaRPr lang="en-CA" dirty="0"/>
          </a:p>
        </p:txBody>
      </p:sp>
      <p:sp>
        <p:nvSpPr>
          <p:cNvPr id="3" name="Content Placeholder 2">
            <a:extLst>
              <a:ext uri="{FF2B5EF4-FFF2-40B4-BE49-F238E27FC236}">
                <a16:creationId xmlns:a16="http://schemas.microsoft.com/office/drawing/2014/main" id="{A2E31614-9DDA-E717-C2DA-076B4ACAC364}"/>
              </a:ext>
            </a:extLst>
          </p:cNvPr>
          <p:cNvSpPr>
            <a:spLocks noGrp="1"/>
          </p:cNvSpPr>
          <p:nvPr>
            <p:ph idx="1"/>
          </p:nvPr>
        </p:nvSpPr>
        <p:spPr>
          <a:xfrm>
            <a:off x="363794" y="1690688"/>
            <a:ext cx="7492180" cy="4916589"/>
          </a:xfrm>
        </p:spPr>
        <p:txBody>
          <a:bodyPr>
            <a:normAutofit lnSpcReduction="10000"/>
          </a:bodyPr>
          <a:lstStyle/>
          <a:p>
            <a:r>
              <a:rPr lang="en-US" sz="2400" b="1" dirty="0"/>
              <a:t>Update:</a:t>
            </a:r>
          </a:p>
          <a:p>
            <a:pPr marL="0" indent="0">
              <a:buNone/>
            </a:pPr>
            <a:r>
              <a:rPr lang="en-US" sz="2000" dirty="0"/>
              <a:t>is used to refresh the package index. This means it updates the local list of available packages and their versions from the repositories configured on your system.</a:t>
            </a:r>
          </a:p>
          <a:p>
            <a:pPr marL="0" indent="0">
              <a:buNone/>
            </a:pPr>
            <a:r>
              <a:rPr lang="en-US" sz="2000" dirty="0"/>
              <a:t>This command does not install or upgrade any packages. It simply ensures that your package manager has the most current information.</a:t>
            </a:r>
          </a:p>
          <a:p>
            <a:endParaRPr lang="en-US" sz="2000" dirty="0"/>
          </a:p>
          <a:p>
            <a:r>
              <a:rPr lang="en-US" sz="2400" b="1" dirty="0"/>
              <a:t>Upgrade:</a:t>
            </a:r>
          </a:p>
          <a:p>
            <a:pPr marL="0" indent="0">
              <a:buNone/>
            </a:pPr>
            <a:r>
              <a:rPr lang="en-US" sz="2000" dirty="0"/>
              <a:t>is used to install the newest versions of all packages currently installed on the system, based on the updated package index.</a:t>
            </a:r>
          </a:p>
          <a:p>
            <a:pPr marL="0" indent="0">
              <a:buNone/>
            </a:pPr>
            <a:r>
              <a:rPr lang="en-US" sz="2000" dirty="0"/>
              <a:t>This command will upgrade all packages that can be upgraded without removing any installed packages or installing new ones. If a package upgrade requires additional dependencies or package removal, it will not be done with this command.</a:t>
            </a:r>
          </a:p>
        </p:txBody>
      </p:sp>
      <p:pic>
        <p:nvPicPr>
          <p:cNvPr id="5" name="Picture 4">
            <a:extLst>
              <a:ext uri="{FF2B5EF4-FFF2-40B4-BE49-F238E27FC236}">
                <a16:creationId xmlns:a16="http://schemas.microsoft.com/office/drawing/2014/main" id="{A7C23664-92A3-A9D4-3B19-E85AEFB39D8A}"/>
              </a:ext>
            </a:extLst>
          </p:cNvPr>
          <p:cNvPicPr>
            <a:picLocks noChangeAspect="1"/>
          </p:cNvPicPr>
          <p:nvPr/>
        </p:nvPicPr>
        <p:blipFill>
          <a:blip r:embed="rId2"/>
          <a:stretch>
            <a:fillRect/>
          </a:stretch>
        </p:blipFill>
        <p:spPr>
          <a:xfrm>
            <a:off x="8408576" y="2532177"/>
            <a:ext cx="3042163" cy="896823"/>
          </a:xfrm>
          <a:prstGeom prst="rect">
            <a:avLst/>
          </a:prstGeom>
        </p:spPr>
      </p:pic>
      <p:pic>
        <p:nvPicPr>
          <p:cNvPr id="7" name="Picture 6">
            <a:extLst>
              <a:ext uri="{FF2B5EF4-FFF2-40B4-BE49-F238E27FC236}">
                <a16:creationId xmlns:a16="http://schemas.microsoft.com/office/drawing/2014/main" id="{53120E77-C200-46F6-33A2-07DF4E61FC4B}"/>
              </a:ext>
            </a:extLst>
          </p:cNvPr>
          <p:cNvPicPr>
            <a:picLocks noChangeAspect="1"/>
          </p:cNvPicPr>
          <p:nvPr/>
        </p:nvPicPr>
        <p:blipFill>
          <a:blip r:embed="rId3"/>
          <a:stretch>
            <a:fillRect/>
          </a:stretch>
        </p:blipFill>
        <p:spPr>
          <a:xfrm>
            <a:off x="8285484" y="5088063"/>
            <a:ext cx="3165255" cy="738560"/>
          </a:xfrm>
          <a:prstGeom prst="rect">
            <a:avLst/>
          </a:prstGeom>
        </p:spPr>
      </p:pic>
      <p:sp>
        <p:nvSpPr>
          <p:cNvPr id="4" name="Footer Placeholder 3">
            <a:extLst>
              <a:ext uri="{FF2B5EF4-FFF2-40B4-BE49-F238E27FC236}">
                <a16:creationId xmlns:a16="http://schemas.microsoft.com/office/drawing/2014/main" id="{E0EEF5A0-445C-7A00-8691-F354473A245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34502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EB1-D192-7091-AA3E-293E456E1888}"/>
              </a:ext>
            </a:extLst>
          </p:cNvPr>
          <p:cNvSpPr>
            <a:spLocks noGrp="1"/>
          </p:cNvSpPr>
          <p:nvPr>
            <p:ph type="title"/>
          </p:nvPr>
        </p:nvSpPr>
        <p:spPr/>
        <p:txBody>
          <a:bodyPr/>
          <a:lstStyle/>
          <a:p>
            <a:r>
              <a:rPr lang="en-US" dirty="0"/>
              <a:t>Update</a:t>
            </a:r>
            <a:endParaRPr lang="en-CA" dirty="0"/>
          </a:p>
        </p:txBody>
      </p:sp>
      <p:sp>
        <p:nvSpPr>
          <p:cNvPr id="4" name="Rectangle: Rounded Corners 3">
            <a:extLst>
              <a:ext uri="{FF2B5EF4-FFF2-40B4-BE49-F238E27FC236}">
                <a16:creationId xmlns:a16="http://schemas.microsoft.com/office/drawing/2014/main" id="{D8EEED9A-4030-4453-4E08-4AED308FDD23}"/>
              </a:ext>
            </a:extLst>
          </p:cNvPr>
          <p:cNvSpPr/>
          <p:nvPr/>
        </p:nvSpPr>
        <p:spPr>
          <a:xfrm>
            <a:off x="914400" y="2334239"/>
            <a:ext cx="2802194" cy="35454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D5F79F7A-04C4-8336-AA46-2C48331A04C8}"/>
              </a:ext>
            </a:extLst>
          </p:cNvPr>
          <p:cNvSpPr/>
          <p:nvPr/>
        </p:nvSpPr>
        <p:spPr>
          <a:xfrm>
            <a:off x="993058" y="1637070"/>
            <a:ext cx="2802194" cy="472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package index (local list)</a:t>
            </a:r>
          </a:p>
        </p:txBody>
      </p:sp>
      <p:sp>
        <p:nvSpPr>
          <p:cNvPr id="6" name="Rectangle: Rounded Corners 5">
            <a:extLst>
              <a:ext uri="{FF2B5EF4-FFF2-40B4-BE49-F238E27FC236}">
                <a16:creationId xmlns:a16="http://schemas.microsoft.com/office/drawing/2014/main" id="{15EA449D-756F-DB71-6897-53294C968CF8}"/>
              </a:ext>
            </a:extLst>
          </p:cNvPr>
          <p:cNvSpPr/>
          <p:nvPr/>
        </p:nvSpPr>
        <p:spPr>
          <a:xfrm>
            <a:off x="4694899" y="2334239"/>
            <a:ext cx="2802193" cy="3539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5FF5D3A-B30C-6AE4-DA86-BD3BA6A41F9B}"/>
              </a:ext>
            </a:extLst>
          </p:cNvPr>
          <p:cNvSpPr/>
          <p:nvPr/>
        </p:nvSpPr>
        <p:spPr>
          <a:xfrm>
            <a:off x="4857135" y="1637070"/>
            <a:ext cx="2448233" cy="614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Containers </a:t>
            </a:r>
          </a:p>
          <a:p>
            <a:pPr algn="ctr"/>
            <a:r>
              <a:rPr lang="en-CA" dirty="0"/>
              <a:t>repositories</a:t>
            </a:r>
          </a:p>
        </p:txBody>
      </p:sp>
      <p:sp>
        <p:nvSpPr>
          <p:cNvPr id="8" name="Rectangle: Rounded Corners 7">
            <a:extLst>
              <a:ext uri="{FF2B5EF4-FFF2-40B4-BE49-F238E27FC236}">
                <a16:creationId xmlns:a16="http://schemas.microsoft.com/office/drawing/2014/main" id="{B9BB26D6-0E09-D3B3-810C-A20CC94669DC}"/>
              </a:ext>
            </a:extLst>
          </p:cNvPr>
          <p:cNvSpPr/>
          <p:nvPr/>
        </p:nvSpPr>
        <p:spPr>
          <a:xfrm>
            <a:off x="1150374" y="2635045"/>
            <a:ext cx="2310581" cy="353961"/>
          </a:xfrm>
          <a:prstGeom prst="roundRect">
            <a:avLst/>
          </a:prstGeom>
          <a:solidFill>
            <a:srgbClr val="24A3DC"/>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9" name="Rectangle: Rounded Corners 8">
            <a:extLst>
              <a:ext uri="{FF2B5EF4-FFF2-40B4-BE49-F238E27FC236}">
                <a16:creationId xmlns:a16="http://schemas.microsoft.com/office/drawing/2014/main" id="{2A918445-06E2-67E8-FDDC-C7F5CF7BF6D6}"/>
              </a:ext>
            </a:extLst>
          </p:cNvPr>
          <p:cNvSpPr/>
          <p:nvPr/>
        </p:nvSpPr>
        <p:spPr>
          <a:xfrm>
            <a:off x="1150373" y="3075039"/>
            <a:ext cx="2310581" cy="353961"/>
          </a:xfrm>
          <a:prstGeom prst="roundRect">
            <a:avLst/>
          </a:prstGeom>
          <a:solidFill>
            <a:srgbClr val="D050C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10" name="Rectangle: Rounded Corners 9">
            <a:extLst>
              <a:ext uri="{FF2B5EF4-FFF2-40B4-BE49-F238E27FC236}">
                <a16:creationId xmlns:a16="http://schemas.microsoft.com/office/drawing/2014/main" id="{21F1909E-8755-95E8-03DC-4AC81DA9C9FB}"/>
              </a:ext>
            </a:extLst>
          </p:cNvPr>
          <p:cNvSpPr/>
          <p:nvPr/>
        </p:nvSpPr>
        <p:spPr>
          <a:xfrm>
            <a:off x="1150372" y="3546987"/>
            <a:ext cx="2310581" cy="353961"/>
          </a:xfrm>
          <a:prstGeom prst="roundRect">
            <a:avLst/>
          </a:prstGeom>
          <a:solidFill>
            <a:srgbClr val="F1A57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11" name="Rectangle: Rounded Corners 10">
            <a:extLst>
              <a:ext uri="{FF2B5EF4-FFF2-40B4-BE49-F238E27FC236}">
                <a16:creationId xmlns:a16="http://schemas.microsoft.com/office/drawing/2014/main" id="{F770F8C9-022C-996D-42B3-5D24F4E8B7DF}"/>
              </a:ext>
            </a:extLst>
          </p:cNvPr>
          <p:cNvSpPr/>
          <p:nvPr/>
        </p:nvSpPr>
        <p:spPr>
          <a:xfrm>
            <a:off x="1150371" y="3986981"/>
            <a:ext cx="2310581" cy="353961"/>
          </a:xfrm>
          <a:prstGeom prst="roundRect">
            <a:avLst/>
          </a:prstGeom>
          <a:solidFill>
            <a:srgbClr val="FFD243"/>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sp>
        <p:nvSpPr>
          <p:cNvPr id="12" name="Rectangle: Rounded Corners 11">
            <a:extLst>
              <a:ext uri="{FF2B5EF4-FFF2-40B4-BE49-F238E27FC236}">
                <a16:creationId xmlns:a16="http://schemas.microsoft.com/office/drawing/2014/main" id="{895B6676-51E4-39D2-7731-6AE3154B39DB}"/>
              </a:ext>
            </a:extLst>
          </p:cNvPr>
          <p:cNvSpPr/>
          <p:nvPr/>
        </p:nvSpPr>
        <p:spPr>
          <a:xfrm>
            <a:off x="4940709" y="2635045"/>
            <a:ext cx="2310581" cy="35396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13" name="Rectangle: Rounded Corners 12">
            <a:extLst>
              <a:ext uri="{FF2B5EF4-FFF2-40B4-BE49-F238E27FC236}">
                <a16:creationId xmlns:a16="http://schemas.microsoft.com/office/drawing/2014/main" id="{A1648CDE-A243-7CEF-5C75-5DCBB6A77849}"/>
              </a:ext>
            </a:extLst>
          </p:cNvPr>
          <p:cNvSpPr/>
          <p:nvPr/>
        </p:nvSpPr>
        <p:spPr>
          <a:xfrm>
            <a:off x="4940708" y="3075039"/>
            <a:ext cx="2310581" cy="35396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14" name="Rectangle: Rounded Corners 13">
            <a:extLst>
              <a:ext uri="{FF2B5EF4-FFF2-40B4-BE49-F238E27FC236}">
                <a16:creationId xmlns:a16="http://schemas.microsoft.com/office/drawing/2014/main" id="{3DD62B6F-EF24-9AC5-6388-5740F416BEC0}"/>
              </a:ext>
            </a:extLst>
          </p:cNvPr>
          <p:cNvSpPr/>
          <p:nvPr/>
        </p:nvSpPr>
        <p:spPr>
          <a:xfrm>
            <a:off x="4940707" y="3546987"/>
            <a:ext cx="2310581" cy="35396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15" name="Rectangle: Rounded Corners 14">
            <a:extLst>
              <a:ext uri="{FF2B5EF4-FFF2-40B4-BE49-F238E27FC236}">
                <a16:creationId xmlns:a16="http://schemas.microsoft.com/office/drawing/2014/main" id="{7DDDA1CB-49DD-C7B8-5D5C-B88BAD42A6B8}"/>
              </a:ext>
            </a:extLst>
          </p:cNvPr>
          <p:cNvSpPr/>
          <p:nvPr/>
        </p:nvSpPr>
        <p:spPr>
          <a:xfrm>
            <a:off x="4940706" y="3986981"/>
            <a:ext cx="2310581" cy="353961"/>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sp>
        <p:nvSpPr>
          <p:cNvPr id="16" name="Rectangle: Rounded Corners 15">
            <a:extLst>
              <a:ext uri="{FF2B5EF4-FFF2-40B4-BE49-F238E27FC236}">
                <a16:creationId xmlns:a16="http://schemas.microsoft.com/office/drawing/2014/main" id="{17AD7FFF-A43A-351D-33A4-740434515420}"/>
              </a:ext>
            </a:extLst>
          </p:cNvPr>
          <p:cNvSpPr/>
          <p:nvPr/>
        </p:nvSpPr>
        <p:spPr>
          <a:xfrm>
            <a:off x="4940706" y="4426975"/>
            <a:ext cx="2310581" cy="353961"/>
          </a:xfrm>
          <a:prstGeom prst="roundRect">
            <a:avLst/>
          </a:prstGeom>
          <a:solidFill>
            <a:schemeClr val="tx2">
              <a:lumMod val="2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5 </a:t>
            </a:r>
            <a:r>
              <a:rPr lang="en-US" dirty="0">
                <a:sym typeface="Wingdings" panose="05000000000000000000" pitchFamily="2" charset="2"/>
              </a:rPr>
              <a:t> E</a:t>
            </a:r>
            <a:endParaRPr lang="en-CA" dirty="0"/>
          </a:p>
        </p:txBody>
      </p:sp>
      <p:sp>
        <p:nvSpPr>
          <p:cNvPr id="17" name="Rectangle: Rounded Corners 16">
            <a:extLst>
              <a:ext uri="{FF2B5EF4-FFF2-40B4-BE49-F238E27FC236}">
                <a16:creationId xmlns:a16="http://schemas.microsoft.com/office/drawing/2014/main" id="{BFADCA66-91DB-F500-13FA-D56B6A9929CF}"/>
              </a:ext>
            </a:extLst>
          </p:cNvPr>
          <p:cNvSpPr/>
          <p:nvPr/>
        </p:nvSpPr>
        <p:spPr>
          <a:xfrm>
            <a:off x="4940706" y="4866969"/>
            <a:ext cx="2310581" cy="353961"/>
          </a:xfrm>
          <a:prstGeom prst="roundRect">
            <a:avLst/>
          </a:prstGeom>
          <a:solidFill>
            <a:schemeClr val="accent6">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6 </a:t>
            </a:r>
            <a:r>
              <a:rPr lang="en-US" dirty="0">
                <a:sym typeface="Wingdings" panose="05000000000000000000" pitchFamily="2" charset="2"/>
              </a:rPr>
              <a:t> F</a:t>
            </a:r>
            <a:endParaRPr lang="en-CA" dirty="0"/>
          </a:p>
        </p:txBody>
      </p:sp>
      <p:sp>
        <p:nvSpPr>
          <p:cNvPr id="18" name="TextBox 17">
            <a:extLst>
              <a:ext uri="{FF2B5EF4-FFF2-40B4-BE49-F238E27FC236}">
                <a16:creationId xmlns:a16="http://schemas.microsoft.com/office/drawing/2014/main" id="{AAC3914D-D8CA-6C08-B8F9-E62E5B55360D}"/>
              </a:ext>
            </a:extLst>
          </p:cNvPr>
          <p:cNvSpPr txBox="1"/>
          <p:nvPr/>
        </p:nvSpPr>
        <p:spPr>
          <a:xfrm>
            <a:off x="1498228" y="5974014"/>
            <a:ext cx="1614866" cy="369332"/>
          </a:xfrm>
          <a:prstGeom prst="rect">
            <a:avLst/>
          </a:prstGeom>
          <a:noFill/>
        </p:spPr>
        <p:txBody>
          <a:bodyPr wrap="none" rtlCol="0">
            <a:spAutoFit/>
          </a:bodyPr>
          <a:lstStyle/>
          <a:p>
            <a:r>
              <a:rPr lang="en-US" dirty="0"/>
              <a:t>Before Update</a:t>
            </a:r>
            <a:endParaRPr lang="en-CA" dirty="0"/>
          </a:p>
        </p:txBody>
      </p:sp>
      <p:sp>
        <p:nvSpPr>
          <p:cNvPr id="19" name="Rectangle: Rounded Corners 18">
            <a:extLst>
              <a:ext uri="{FF2B5EF4-FFF2-40B4-BE49-F238E27FC236}">
                <a16:creationId xmlns:a16="http://schemas.microsoft.com/office/drawing/2014/main" id="{43010A78-C626-B207-6CE5-A9618CA7E5CF}"/>
              </a:ext>
            </a:extLst>
          </p:cNvPr>
          <p:cNvSpPr/>
          <p:nvPr/>
        </p:nvSpPr>
        <p:spPr>
          <a:xfrm>
            <a:off x="8475406" y="2334239"/>
            <a:ext cx="2802194" cy="3539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5B30996-95B9-AE50-EF9A-915827D4C952}"/>
              </a:ext>
            </a:extLst>
          </p:cNvPr>
          <p:cNvSpPr/>
          <p:nvPr/>
        </p:nvSpPr>
        <p:spPr>
          <a:xfrm>
            <a:off x="8554064" y="1637070"/>
            <a:ext cx="2802194" cy="472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package index (local list)</a:t>
            </a:r>
          </a:p>
        </p:txBody>
      </p:sp>
      <p:sp>
        <p:nvSpPr>
          <p:cNvPr id="25" name="TextBox 24">
            <a:extLst>
              <a:ext uri="{FF2B5EF4-FFF2-40B4-BE49-F238E27FC236}">
                <a16:creationId xmlns:a16="http://schemas.microsoft.com/office/drawing/2014/main" id="{E8A9D05E-A1CF-2F9A-7DFB-D7733552DB1D}"/>
              </a:ext>
            </a:extLst>
          </p:cNvPr>
          <p:cNvSpPr txBox="1"/>
          <p:nvPr/>
        </p:nvSpPr>
        <p:spPr>
          <a:xfrm>
            <a:off x="9248953" y="5856948"/>
            <a:ext cx="1444819" cy="369332"/>
          </a:xfrm>
          <a:prstGeom prst="rect">
            <a:avLst/>
          </a:prstGeom>
          <a:noFill/>
        </p:spPr>
        <p:txBody>
          <a:bodyPr wrap="none" rtlCol="0">
            <a:spAutoFit/>
          </a:bodyPr>
          <a:lstStyle/>
          <a:p>
            <a:r>
              <a:rPr lang="en-US" dirty="0"/>
              <a:t>After Update</a:t>
            </a:r>
            <a:endParaRPr lang="en-CA" dirty="0"/>
          </a:p>
        </p:txBody>
      </p:sp>
      <p:cxnSp>
        <p:nvCxnSpPr>
          <p:cNvPr id="31" name="Straight Arrow Connector 30">
            <a:extLst>
              <a:ext uri="{FF2B5EF4-FFF2-40B4-BE49-F238E27FC236}">
                <a16:creationId xmlns:a16="http://schemas.microsoft.com/office/drawing/2014/main" id="{988F8912-A66F-AD42-E0D4-F57D0B2B8904}"/>
              </a:ext>
            </a:extLst>
          </p:cNvPr>
          <p:cNvCxnSpPr/>
          <p:nvPr/>
        </p:nvCxnSpPr>
        <p:spPr>
          <a:xfrm>
            <a:off x="3569110" y="6164825"/>
            <a:ext cx="5161932"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9C646B54-0FA5-55BF-2CDF-4CB86EB7FA37}"/>
              </a:ext>
            </a:extLst>
          </p:cNvPr>
          <p:cNvSpPr/>
          <p:nvPr/>
        </p:nvSpPr>
        <p:spPr>
          <a:xfrm>
            <a:off x="8731042" y="4426975"/>
            <a:ext cx="2310581" cy="353961"/>
          </a:xfrm>
          <a:prstGeom prst="roundRect">
            <a:avLst/>
          </a:prstGeom>
          <a:solidFill>
            <a:schemeClr val="tx2">
              <a:lumMod val="2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5 </a:t>
            </a:r>
            <a:r>
              <a:rPr lang="en-US" dirty="0">
                <a:sym typeface="Wingdings" panose="05000000000000000000" pitchFamily="2" charset="2"/>
              </a:rPr>
              <a:t> E</a:t>
            </a:r>
            <a:endParaRPr lang="en-CA" dirty="0"/>
          </a:p>
        </p:txBody>
      </p:sp>
      <p:sp>
        <p:nvSpPr>
          <p:cNvPr id="33" name="Rectangle: Rounded Corners 32">
            <a:extLst>
              <a:ext uri="{FF2B5EF4-FFF2-40B4-BE49-F238E27FC236}">
                <a16:creationId xmlns:a16="http://schemas.microsoft.com/office/drawing/2014/main" id="{5405C1F2-15A1-07E2-D1DA-407E37602BF1}"/>
              </a:ext>
            </a:extLst>
          </p:cNvPr>
          <p:cNvSpPr/>
          <p:nvPr/>
        </p:nvSpPr>
        <p:spPr>
          <a:xfrm>
            <a:off x="8731042" y="4866969"/>
            <a:ext cx="2310581" cy="353961"/>
          </a:xfrm>
          <a:prstGeom prst="roundRect">
            <a:avLst/>
          </a:prstGeom>
          <a:solidFill>
            <a:schemeClr val="accent6">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6 </a:t>
            </a:r>
            <a:r>
              <a:rPr lang="en-US" dirty="0">
                <a:sym typeface="Wingdings" panose="05000000000000000000" pitchFamily="2" charset="2"/>
              </a:rPr>
              <a:t> F</a:t>
            </a:r>
            <a:endParaRPr lang="en-CA" dirty="0"/>
          </a:p>
        </p:txBody>
      </p:sp>
      <p:sp>
        <p:nvSpPr>
          <p:cNvPr id="34" name="Rectangle: Rounded Corners 33">
            <a:extLst>
              <a:ext uri="{FF2B5EF4-FFF2-40B4-BE49-F238E27FC236}">
                <a16:creationId xmlns:a16="http://schemas.microsoft.com/office/drawing/2014/main" id="{82D37426-54B1-06FF-4E8D-7473CAD01A49}"/>
              </a:ext>
            </a:extLst>
          </p:cNvPr>
          <p:cNvSpPr/>
          <p:nvPr/>
        </p:nvSpPr>
        <p:spPr>
          <a:xfrm>
            <a:off x="8731042" y="2635045"/>
            <a:ext cx="2310581" cy="353961"/>
          </a:xfrm>
          <a:prstGeom prst="roundRect">
            <a:avLst/>
          </a:prstGeom>
          <a:solidFill>
            <a:srgbClr val="24A3DC"/>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35" name="Rectangle: Rounded Corners 34">
            <a:extLst>
              <a:ext uri="{FF2B5EF4-FFF2-40B4-BE49-F238E27FC236}">
                <a16:creationId xmlns:a16="http://schemas.microsoft.com/office/drawing/2014/main" id="{7BFAADD5-BA9B-F76D-A65F-C9BE90A14EBF}"/>
              </a:ext>
            </a:extLst>
          </p:cNvPr>
          <p:cNvSpPr/>
          <p:nvPr/>
        </p:nvSpPr>
        <p:spPr>
          <a:xfrm>
            <a:off x="8731041" y="3075039"/>
            <a:ext cx="2310581" cy="353961"/>
          </a:xfrm>
          <a:prstGeom prst="roundRect">
            <a:avLst/>
          </a:prstGeom>
          <a:solidFill>
            <a:srgbClr val="D050C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36" name="Rectangle: Rounded Corners 35">
            <a:extLst>
              <a:ext uri="{FF2B5EF4-FFF2-40B4-BE49-F238E27FC236}">
                <a16:creationId xmlns:a16="http://schemas.microsoft.com/office/drawing/2014/main" id="{BAE7372B-057D-2127-DD0F-5A9B538AF3AC}"/>
              </a:ext>
            </a:extLst>
          </p:cNvPr>
          <p:cNvSpPr/>
          <p:nvPr/>
        </p:nvSpPr>
        <p:spPr>
          <a:xfrm>
            <a:off x="8731040" y="3546987"/>
            <a:ext cx="2310581" cy="353961"/>
          </a:xfrm>
          <a:prstGeom prst="roundRect">
            <a:avLst/>
          </a:prstGeom>
          <a:solidFill>
            <a:srgbClr val="F1A57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37" name="Rectangle: Rounded Corners 36">
            <a:extLst>
              <a:ext uri="{FF2B5EF4-FFF2-40B4-BE49-F238E27FC236}">
                <a16:creationId xmlns:a16="http://schemas.microsoft.com/office/drawing/2014/main" id="{1D6F7A57-43BC-91A4-F199-F23954BAEAA8}"/>
              </a:ext>
            </a:extLst>
          </p:cNvPr>
          <p:cNvSpPr/>
          <p:nvPr/>
        </p:nvSpPr>
        <p:spPr>
          <a:xfrm>
            <a:off x="8731039" y="3986981"/>
            <a:ext cx="2310581" cy="353961"/>
          </a:xfrm>
          <a:prstGeom prst="roundRect">
            <a:avLst/>
          </a:prstGeom>
          <a:solidFill>
            <a:srgbClr val="FFD243"/>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sp>
        <p:nvSpPr>
          <p:cNvPr id="3" name="Footer Placeholder 2">
            <a:extLst>
              <a:ext uri="{FF2B5EF4-FFF2-40B4-BE49-F238E27FC236}">
                <a16:creationId xmlns:a16="http://schemas.microsoft.com/office/drawing/2014/main" id="{21B6C50F-D69C-8D67-6C18-352CD6ED872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41312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EB1-D192-7091-AA3E-293E456E1888}"/>
              </a:ext>
            </a:extLst>
          </p:cNvPr>
          <p:cNvSpPr>
            <a:spLocks noGrp="1"/>
          </p:cNvSpPr>
          <p:nvPr>
            <p:ph type="title"/>
          </p:nvPr>
        </p:nvSpPr>
        <p:spPr/>
        <p:txBody>
          <a:bodyPr/>
          <a:lstStyle/>
          <a:p>
            <a:r>
              <a:rPr lang="en-US" dirty="0"/>
              <a:t>Upgrade </a:t>
            </a:r>
            <a:endParaRPr lang="en-CA" dirty="0"/>
          </a:p>
        </p:txBody>
      </p:sp>
      <p:sp>
        <p:nvSpPr>
          <p:cNvPr id="4" name="Rectangle: Rounded Corners 3">
            <a:extLst>
              <a:ext uri="{FF2B5EF4-FFF2-40B4-BE49-F238E27FC236}">
                <a16:creationId xmlns:a16="http://schemas.microsoft.com/office/drawing/2014/main" id="{D8EEED9A-4030-4453-4E08-4AED308FDD23}"/>
              </a:ext>
            </a:extLst>
          </p:cNvPr>
          <p:cNvSpPr/>
          <p:nvPr/>
        </p:nvSpPr>
        <p:spPr>
          <a:xfrm>
            <a:off x="914400" y="2340077"/>
            <a:ext cx="2802194" cy="3539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D5F79F7A-04C4-8336-AA46-2C48331A04C8}"/>
              </a:ext>
            </a:extLst>
          </p:cNvPr>
          <p:cNvSpPr/>
          <p:nvPr/>
        </p:nvSpPr>
        <p:spPr>
          <a:xfrm>
            <a:off x="1002890" y="1637148"/>
            <a:ext cx="2802194" cy="472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package index (local list)</a:t>
            </a:r>
          </a:p>
        </p:txBody>
      </p:sp>
      <p:sp>
        <p:nvSpPr>
          <p:cNvPr id="6" name="Rectangle: Rounded Corners 5">
            <a:extLst>
              <a:ext uri="{FF2B5EF4-FFF2-40B4-BE49-F238E27FC236}">
                <a16:creationId xmlns:a16="http://schemas.microsoft.com/office/drawing/2014/main" id="{15EA449D-756F-DB71-6897-53294C968CF8}"/>
              </a:ext>
            </a:extLst>
          </p:cNvPr>
          <p:cNvSpPr/>
          <p:nvPr/>
        </p:nvSpPr>
        <p:spPr>
          <a:xfrm>
            <a:off x="4694899" y="2334239"/>
            <a:ext cx="2802193" cy="3539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5FF5D3A-B30C-6AE4-DA86-BD3BA6A41F9B}"/>
              </a:ext>
            </a:extLst>
          </p:cNvPr>
          <p:cNvSpPr/>
          <p:nvPr/>
        </p:nvSpPr>
        <p:spPr>
          <a:xfrm>
            <a:off x="4857135" y="1637070"/>
            <a:ext cx="2448233" cy="614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Containers </a:t>
            </a:r>
          </a:p>
          <a:p>
            <a:pPr algn="ctr"/>
            <a:r>
              <a:rPr lang="en-CA" dirty="0"/>
              <a:t>repositories</a:t>
            </a:r>
          </a:p>
        </p:txBody>
      </p:sp>
      <p:sp>
        <p:nvSpPr>
          <p:cNvPr id="8" name="Rectangle: Rounded Corners 7">
            <a:extLst>
              <a:ext uri="{FF2B5EF4-FFF2-40B4-BE49-F238E27FC236}">
                <a16:creationId xmlns:a16="http://schemas.microsoft.com/office/drawing/2014/main" id="{B9BB26D6-0E09-D3B3-810C-A20CC94669DC}"/>
              </a:ext>
            </a:extLst>
          </p:cNvPr>
          <p:cNvSpPr/>
          <p:nvPr/>
        </p:nvSpPr>
        <p:spPr>
          <a:xfrm>
            <a:off x="1150374" y="2635045"/>
            <a:ext cx="2310581" cy="353961"/>
          </a:xfrm>
          <a:prstGeom prst="roundRect">
            <a:avLst/>
          </a:prstGeom>
          <a:solidFill>
            <a:srgbClr val="24A3DC"/>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9" name="Rectangle: Rounded Corners 8">
            <a:extLst>
              <a:ext uri="{FF2B5EF4-FFF2-40B4-BE49-F238E27FC236}">
                <a16:creationId xmlns:a16="http://schemas.microsoft.com/office/drawing/2014/main" id="{2A918445-06E2-67E8-FDDC-C7F5CF7BF6D6}"/>
              </a:ext>
            </a:extLst>
          </p:cNvPr>
          <p:cNvSpPr/>
          <p:nvPr/>
        </p:nvSpPr>
        <p:spPr>
          <a:xfrm>
            <a:off x="1150373" y="3075039"/>
            <a:ext cx="2310581" cy="353961"/>
          </a:xfrm>
          <a:prstGeom prst="roundRect">
            <a:avLst/>
          </a:prstGeom>
          <a:solidFill>
            <a:srgbClr val="D050C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10" name="Rectangle: Rounded Corners 9">
            <a:extLst>
              <a:ext uri="{FF2B5EF4-FFF2-40B4-BE49-F238E27FC236}">
                <a16:creationId xmlns:a16="http://schemas.microsoft.com/office/drawing/2014/main" id="{21F1909E-8755-95E8-03DC-4AC81DA9C9FB}"/>
              </a:ext>
            </a:extLst>
          </p:cNvPr>
          <p:cNvSpPr/>
          <p:nvPr/>
        </p:nvSpPr>
        <p:spPr>
          <a:xfrm>
            <a:off x="1150372" y="3546987"/>
            <a:ext cx="2310581" cy="353961"/>
          </a:xfrm>
          <a:prstGeom prst="roundRect">
            <a:avLst/>
          </a:prstGeom>
          <a:solidFill>
            <a:srgbClr val="F1A57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11" name="Rectangle: Rounded Corners 10">
            <a:extLst>
              <a:ext uri="{FF2B5EF4-FFF2-40B4-BE49-F238E27FC236}">
                <a16:creationId xmlns:a16="http://schemas.microsoft.com/office/drawing/2014/main" id="{F770F8C9-022C-996D-42B3-5D24F4E8B7DF}"/>
              </a:ext>
            </a:extLst>
          </p:cNvPr>
          <p:cNvSpPr/>
          <p:nvPr/>
        </p:nvSpPr>
        <p:spPr>
          <a:xfrm>
            <a:off x="1150371" y="3986981"/>
            <a:ext cx="2310581" cy="353961"/>
          </a:xfrm>
          <a:prstGeom prst="roundRect">
            <a:avLst/>
          </a:prstGeom>
          <a:solidFill>
            <a:srgbClr val="FFD243"/>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sp>
        <p:nvSpPr>
          <p:cNvPr id="12" name="Rectangle: Rounded Corners 11">
            <a:extLst>
              <a:ext uri="{FF2B5EF4-FFF2-40B4-BE49-F238E27FC236}">
                <a16:creationId xmlns:a16="http://schemas.microsoft.com/office/drawing/2014/main" id="{895B6676-51E4-39D2-7731-6AE3154B39DB}"/>
              </a:ext>
            </a:extLst>
          </p:cNvPr>
          <p:cNvSpPr/>
          <p:nvPr/>
        </p:nvSpPr>
        <p:spPr>
          <a:xfrm>
            <a:off x="4940709" y="2635045"/>
            <a:ext cx="2310581" cy="35396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13" name="Rectangle: Rounded Corners 12">
            <a:extLst>
              <a:ext uri="{FF2B5EF4-FFF2-40B4-BE49-F238E27FC236}">
                <a16:creationId xmlns:a16="http://schemas.microsoft.com/office/drawing/2014/main" id="{A1648CDE-A243-7CEF-5C75-5DCBB6A77849}"/>
              </a:ext>
            </a:extLst>
          </p:cNvPr>
          <p:cNvSpPr/>
          <p:nvPr/>
        </p:nvSpPr>
        <p:spPr>
          <a:xfrm>
            <a:off x="4940708" y="3075039"/>
            <a:ext cx="2310581" cy="35396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14" name="Rectangle: Rounded Corners 13">
            <a:extLst>
              <a:ext uri="{FF2B5EF4-FFF2-40B4-BE49-F238E27FC236}">
                <a16:creationId xmlns:a16="http://schemas.microsoft.com/office/drawing/2014/main" id="{3DD62B6F-EF24-9AC5-6388-5740F416BEC0}"/>
              </a:ext>
            </a:extLst>
          </p:cNvPr>
          <p:cNvSpPr/>
          <p:nvPr/>
        </p:nvSpPr>
        <p:spPr>
          <a:xfrm>
            <a:off x="4940707" y="3546987"/>
            <a:ext cx="2310581" cy="35396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15" name="Rectangle: Rounded Corners 14">
            <a:extLst>
              <a:ext uri="{FF2B5EF4-FFF2-40B4-BE49-F238E27FC236}">
                <a16:creationId xmlns:a16="http://schemas.microsoft.com/office/drawing/2014/main" id="{7DDDA1CB-49DD-C7B8-5D5C-B88BAD42A6B8}"/>
              </a:ext>
            </a:extLst>
          </p:cNvPr>
          <p:cNvSpPr/>
          <p:nvPr/>
        </p:nvSpPr>
        <p:spPr>
          <a:xfrm>
            <a:off x="4940706" y="3986981"/>
            <a:ext cx="2310581" cy="353961"/>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sp>
        <p:nvSpPr>
          <p:cNvPr id="16" name="Rectangle: Rounded Corners 15">
            <a:extLst>
              <a:ext uri="{FF2B5EF4-FFF2-40B4-BE49-F238E27FC236}">
                <a16:creationId xmlns:a16="http://schemas.microsoft.com/office/drawing/2014/main" id="{17AD7FFF-A43A-351D-33A4-740434515420}"/>
              </a:ext>
            </a:extLst>
          </p:cNvPr>
          <p:cNvSpPr/>
          <p:nvPr/>
        </p:nvSpPr>
        <p:spPr>
          <a:xfrm>
            <a:off x="4940706" y="4426975"/>
            <a:ext cx="2310581" cy="353961"/>
          </a:xfrm>
          <a:prstGeom prst="roundRect">
            <a:avLst/>
          </a:prstGeom>
          <a:solidFill>
            <a:schemeClr val="tx2">
              <a:lumMod val="2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5 </a:t>
            </a:r>
            <a:r>
              <a:rPr lang="en-US" dirty="0">
                <a:sym typeface="Wingdings" panose="05000000000000000000" pitchFamily="2" charset="2"/>
              </a:rPr>
              <a:t> E</a:t>
            </a:r>
            <a:endParaRPr lang="en-CA" dirty="0"/>
          </a:p>
        </p:txBody>
      </p:sp>
      <p:sp>
        <p:nvSpPr>
          <p:cNvPr id="17" name="Rectangle: Rounded Corners 16">
            <a:extLst>
              <a:ext uri="{FF2B5EF4-FFF2-40B4-BE49-F238E27FC236}">
                <a16:creationId xmlns:a16="http://schemas.microsoft.com/office/drawing/2014/main" id="{BFADCA66-91DB-F500-13FA-D56B6A9929CF}"/>
              </a:ext>
            </a:extLst>
          </p:cNvPr>
          <p:cNvSpPr/>
          <p:nvPr/>
        </p:nvSpPr>
        <p:spPr>
          <a:xfrm>
            <a:off x="4940706" y="4866969"/>
            <a:ext cx="2310581" cy="353961"/>
          </a:xfrm>
          <a:prstGeom prst="roundRect">
            <a:avLst/>
          </a:prstGeom>
          <a:solidFill>
            <a:schemeClr val="accent6">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6 </a:t>
            </a:r>
            <a:r>
              <a:rPr lang="en-US" dirty="0">
                <a:sym typeface="Wingdings" panose="05000000000000000000" pitchFamily="2" charset="2"/>
              </a:rPr>
              <a:t> F</a:t>
            </a:r>
            <a:endParaRPr lang="en-CA" dirty="0"/>
          </a:p>
        </p:txBody>
      </p:sp>
      <p:sp>
        <p:nvSpPr>
          <p:cNvPr id="18" name="TextBox 17">
            <a:extLst>
              <a:ext uri="{FF2B5EF4-FFF2-40B4-BE49-F238E27FC236}">
                <a16:creationId xmlns:a16="http://schemas.microsoft.com/office/drawing/2014/main" id="{AAC3914D-D8CA-6C08-B8F9-E62E5B55360D}"/>
              </a:ext>
            </a:extLst>
          </p:cNvPr>
          <p:cNvSpPr txBox="1"/>
          <p:nvPr/>
        </p:nvSpPr>
        <p:spPr>
          <a:xfrm>
            <a:off x="1326175" y="5974014"/>
            <a:ext cx="1725024" cy="369332"/>
          </a:xfrm>
          <a:prstGeom prst="rect">
            <a:avLst/>
          </a:prstGeom>
          <a:noFill/>
        </p:spPr>
        <p:txBody>
          <a:bodyPr wrap="none" rtlCol="0">
            <a:spAutoFit/>
          </a:bodyPr>
          <a:lstStyle/>
          <a:p>
            <a:r>
              <a:rPr lang="en-US" dirty="0"/>
              <a:t>Before Upgrade</a:t>
            </a:r>
            <a:endParaRPr lang="en-CA" dirty="0"/>
          </a:p>
        </p:txBody>
      </p:sp>
      <p:sp>
        <p:nvSpPr>
          <p:cNvPr id="19" name="Rectangle: Rounded Corners 18">
            <a:extLst>
              <a:ext uri="{FF2B5EF4-FFF2-40B4-BE49-F238E27FC236}">
                <a16:creationId xmlns:a16="http://schemas.microsoft.com/office/drawing/2014/main" id="{43010A78-C626-B207-6CE5-A9618CA7E5CF}"/>
              </a:ext>
            </a:extLst>
          </p:cNvPr>
          <p:cNvSpPr/>
          <p:nvPr/>
        </p:nvSpPr>
        <p:spPr>
          <a:xfrm>
            <a:off x="8475406" y="2334239"/>
            <a:ext cx="2802194" cy="3539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5B30996-95B9-AE50-EF9A-915827D4C952}"/>
              </a:ext>
            </a:extLst>
          </p:cNvPr>
          <p:cNvSpPr/>
          <p:nvPr/>
        </p:nvSpPr>
        <p:spPr>
          <a:xfrm>
            <a:off x="8554064" y="1637070"/>
            <a:ext cx="2802194" cy="472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package index (local list)</a:t>
            </a:r>
          </a:p>
        </p:txBody>
      </p:sp>
      <p:sp>
        <p:nvSpPr>
          <p:cNvPr id="25" name="TextBox 24">
            <a:extLst>
              <a:ext uri="{FF2B5EF4-FFF2-40B4-BE49-F238E27FC236}">
                <a16:creationId xmlns:a16="http://schemas.microsoft.com/office/drawing/2014/main" id="{E8A9D05E-A1CF-2F9A-7DFB-D7733552DB1D}"/>
              </a:ext>
            </a:extLst>
          </p:cNvPr>
          <p:cNvSpPr txBox="1"/>
          <p:nvPr/>
        </p:nvSpPr>
        <p:spPr>
          <a:xfrm>
            <a:off x="9099014" y="5913946"/>
            <a:ext cx="1554977" cy="369332"/>
          </a:xfrm>
          <a:prstGeom prst="rect">
            <a:avLst/>
          </a:prstGeom>
          <a:noFill/>
        </p:spPr>
        <p:txBody>
          <a:bodyPr wrap="none" rtlCol="0">
            <a:spAutoFit/>
          </a:bodyPr>
          <a:lstStyle/>
          <a:p>
            <a:r>
              <a:rPr lang="en-US" dirty="0"/>
              <a:t>After Upgrade</a:t>
            </a:r>
            <a:endParaRPr lang="en-CA" dirty="0"/>
          </a:p>
        </p:txBody>
      </p:sp>
      <p:sp>
        <p:nvSpPr>
          <p:cNvPr id="26" name="Rectangle: Rounded Corners 25">
            <a:extLst>
              <a:ext uri="{FF2B5EF4-FFF2-40B4-BE49-F238E27FC236}">
                <a16:creationId xmlns:a16="http://schemas.microsoft.com/office/drawing/2014/main" id="{DDD82BEB-8E45-6741-E103-32B653344A86}"/>
              </a:ext>
            </a:extLst>
          </p:cNvPr>
          <p:cNvSpPr/>
          <p:nvPr/>
        </p:nvSpPr>
        <p:spPr>
          <a:xfrm>
            <a:off x="8731045" y="2635045"/>
            <a:ext cx="2310581" cy="35396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1 </a:t>
            </a:r>
            <a:r>
              <a:rPr lang="en-US" dirty="0">
                <a:sym typeface="Wingdings" panose="05000000000000000000" pitchFamily="2" charset="2"/>
              </a:rPr>
              <a:t> A</a:t>
            </a:r>
            <a:endParaRPr lang="en-CA" dirty="0"/>
          </a:p>
        </p:txBody>
      </p:sp>
      <p:sp>
        <p:nvSpPr>
          <p:cNvPr id="27" name="Rectangle: Rounded Corners 26">
            <a:extLst>
              <a:ext uri="{FF2B5EF4-FFF2-40B4-BE49-F238E27FC236}">
                <a16:creationId xmlns:a16="http://schemas.microsoft.com/office/drawing/2014/main" id="{406078B6-FB0B-668F-6212-11EC797EBA4F}"/>
              </a:ext>
            </a:extLst>
          </p:cNvPr>
          <p:cNvSpPr/>
          <p:nvPr/>
        </p:nvSpPr>
        <p:spPr>
          <a:xfrm>
            <a:off x="8731044" y="3075039"/>
            <a:ext cx="2310581" cy="35396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Package 2 </a:t>
            </a:r>
            <a:r>
              <a:rPr lang="en-US" dirty="0">
                <a:sym typeface="Wingdings" panose="05000000000000000000" pitchFamily="2" charset="2"/>
              </a:rPr>
              <a:t> B</a:t>
            </a:r>
            <a:endParaRPr lang="en-CA" dirty="0"/>
          </a:p>
        </p:txBody>
      </p:sp>
      <p:sp>
        <p:nvSpPr>
          <p:cNvPr id="28" name="Rectangle: Rounded Corners 27">
            <a:extLst>
              <a:ext uri="{FF2B5EF4-FFF2-40B4-BE49-F238E27FC236}">
                <a16:creationId xmlns:a16="http://schemas.microsoft.com/office/drawing/2014/main" id="{B57EA36A-5C5B-FBD0-8A3B-47C433364A02}"/>
              </a:ext>
            </a:extLst>
          </p:cNvPr>
          <p:cNvSpPr/>
          <p:nvPr/>
        </p:nvSpPr>
        <p:spPr>
          <a:xfrm>
            <a:off x="8731043" y="3546987"/>
            <a:ext cx="2310581" cy="35396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Package 3 </a:t>
            </a:r>
            <a:r>
              <a:rPr lang="en-US" dirty="0">
                <a:sym typeface="Wingdings" panose="05000000000000000000" pitchFamily="2" charset="2"/>
              </a:rPr>
              <a:t> C</a:t>
            </a:r>
            <a:endParaRPr lang="en-CA" dirty="0"/>
          </a:p>
        </p:txBody>
      </p:sp>
      <p:sp>
        <p:nvSpPr>
          <p:cNvPr id="29" name="Rectangle: Rounded Corners 28">
            <a:extLst>
              <a:ext uri="{FF2B5EF4-FFF2-40B4-BE49-F238E27FC236}">
                <a16:creationId xmlns:a16="http://schemas.microsoft.com/office/drawing/2014/main" id="{7A76D81F-A8EF-F371-2C74-1FB0D7678C7B}"/>
              </a:ext>
            </a:extLst>
          </p:cNvPr>
          <p:cNvSpPr/>
          <p:nvPr/>
        </p:nvSpPr>
        <p:spPr>
          <a:xfrm>
            <a:off x="8731042" y="3986981"/>
            <a:ext cx="2310581" cy="353961"/>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Package 4 </a:t>
            </a:r>
            <a:r>
              <a:rPr lang="en-US" dirty="0">
                <a:sym typeface="Wingdings" panose="05000000000000000000" pitchFamily="2" charset="2"/>
              </a:rPr>
              <a:t> D</a:t>
            </a:r>
            <a:endParaRPr lang="en-CA" dirty="0"/>
          </a:p>
        </p:txBody>
      </p:sp>
      <p:cxnSp>
        <p:nvCxnSpPr>
          <p:cNvPr id="31" name="Straight Arrow Connector 30">
            <a:extLst>
              <a:ext uri="{FF2B5EF4-FFF2-40B4-BE49-F238E27FC236}">
                <a16:creationId xmlns:a16="http://schemas.microsoft.com/office/drawing/2014/main" id="{988F8912-A66F-AD42-E0D4-F57D0B2B8904}"/>
              </a:ext>
            </a:extLst>
          </p:cNvPr>
          <p:cNvCxnSpPr/>
          <p:nvPr/>
        </p:nvCxnSpPr>
        <p:spPr>
          <a:xfrm>
            <a:off x="3569110" y="6164825"/>
            <a:ext cx="5161932"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4842ADF5-D04C-BABD-7588-834100CA5B6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02642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D869-6F7E-208C-BD9D-8936772F3ECC}"/>
              </a:ext>
            </a:extLst>
          </p:cNvPr>
          <p:cNvSpPr>
            <a:spLocks noGrp="1"/>
          </p:cNvSpPr>
          <p:nvPr>
            <p:ph type="title"/>
          </p:nvPr>
        </p:nvSpPr>
        <p:spPr/>
        <p:txBody>
          <a:bodyPr/>
          <a:lstStyle/>
          <a:p>
            <a:r>
              <a:rPr lang="en-US" dirty="0"/>
              <a:t>Account</a:t>
            </a:r>
            <a:endParaRPr lang="en-CA" dirty="0"/>
          </a:p>
        </p:txBody>
      </p:sp>
      <p:sp>
        <p:nvSpPr>
          <p:cNvPr id="3" name="Content Placeholder 2">
            <a:extLst>
              <a:ext uri="{FF2B5EF4-FFF2-40B4-BE49-F238E27FC236}">
                <a16:creationId xmlns:a16="http://schemas.microsoft.com/office/drawing/2014/main" id="{6A6D75A4-7642-9B43-0EA9-13B32C382AFC}"/>
              </a:ext>
            </a:extLst>
          </p:cNvPr>
          <p:cNvSpPr>
            <a:spLocks noGrp="1"/>
          </p:cNvSpPr>
          <p:nvPr>
            <p:ph idx="1"/>
          </p:nvPr>
        </p:nvSpPr>
        <p:spPr>
          <a:xfrm>
            <a:off x="530942" y="1582994"/>
            <a:ext cx="11110452" cy="5083277"/>
          </a:xfrm>
        </p:spPr>
        <p:txBody>
          <a:bodyPr>
            <a:normAutofit lnSpcReduction="10000"/>
          </a:bodyPr>
          <a:lstStyle/>
          <a:p>
            <a:pPr>
              <a:buFont typeface="Wingdings" panose="05000000000000000000" pitchFamily="2" charset="2"/>
              <a:buChar char="§"/>
            </a:pPr>
            <a:r>
              <a:rPr lang="en-CA" sz="2400" b="1" dirty="0">
                <a:solidFill>
                  <a:srgbClr val="FFC000"/>
                </a:solidFill>
              </a:rPr>
              <a:t>Service-Level:</a:t>
            </a:r>
          </a:p>
          <a:p>
            <a:r>
              <a:rPr lang="en-US" sz="2000" dirty="0"/>
              <a:t>services run under specific user accounts with particular permissions. These permissions define what the service can and cannot do on the system.</a:t>
            </a:r>
          </a:p>
          <a:p>
            <a:r>
              <a:rPr lang="en-US" sz="2000" b="1" dirty="0">
                <a:solidFill>
                  <a:srgbClr val="FF0000"/>
                </a:solidFill>
              </a:rPr>
              <a:t>Least Privilege: </a:t>
            </a:r>
            <a:r>
              <a:rPr lang="en-US" sz="2000" dirty="0"/>
              <a:t>services run with the least privilege necessary to perform their function.</a:t>
            </a:r>
          </a:p>
          <a:p>
            <a:r>
              <a:rPr lang="en-US" sz="2000" b="1" dirty="0">
                <a:solidFill>
                  <a:srgbClr val="FF0000"/>
                </a:solidFill>
              </a:rPr>
              <a:t>Exploiting a Service: </a:t>
            </a:r>
            <a:r>
              <a:rPr lang="en-US" sz="2000" dirty="0"/>
              <a:t>If a hacker </a:t>
            </a:r>
            <a:r>
              <a:rPr lang="en-US" sz="2000" b="1" dirty="0">
                <a:solidFill>
                  <a:srgbClr val="FF0000"/>
                </a:solidFill>
              </a:rPr>
              <a:t>exploits a vulnerability in a service</a:t>
            </a:r>
            <a:r>
              <a:rPr lang="en-US" sz="2000" dirty="0"/>
              <a:t>, they typically </a:t>
            </a:r>
            <a:r>
              <a:rPr lang="en-US" sz="2000" b="1" dirty="0">
                <a:solidFill>
                  <a:srgbClr val="FF0000"/>
                </a:solidFill>
              </a:rPr>
              <a:t>inherit</a:t>
            </a:r>
            <a:r>
              <a:rPr lang="en-US" sz="2000" dirty="0"/>
              <a:t> the permissions of the user under which that service is running.</a:t>
            </a:r>
          </a:p>
          <a:p>
            <a:endParaRPr lang="en-US" sz="2000" dirty="0"/>
          </a:p>
          <a:p>
            <a:endParaRPr lang="en-US" sz="2000" dirty="0"/>
          </a:p>
          <a:p>
            <a:r>
              <a:rPr lang="en-US" sz="2400" b="1" dirty="0">
                <a:solidFill>
                  <a:srgbClr val="FFC000"/>
                </a:solidFill>
              </a:rPr>
              <a:t>User-Level:</a:t>
            </a:r>
          </a:p>
          <a:p>
            <a:r>
              <a:rPr lang="en-US" sz="2100" b="1" dirty="0">
                <a:solidFill>
                  <a:srgbClr val="FF0000"/>
                </a:solidFill>
              </a:rPr>
              <a:t>Logged-In User: </a:t>
            </a:r>
            <a:r>
              <a:rPr lang="en-US" sz="2000" dirty="0"/>
              <a:t>If a service is compromised, the hacker does not automatically gain the permissions of any other users who are logged in. They are restricted to the permissions of the service itself.</a:t>
            </a:r>
          </a:p>
          <a:p>
            <a:r>
              <a:rPr lang="en-US" sz="2100" b="1" dirty="0">
                <a:solidFill>
                  <a:srgbClr val="FF0000"/>
                </a:solidFill>
              </a:rPr>
              <a:t>Privilege Escalation: </a:t>
            </a:r>
            <a:r>
              <a:rPr lang="en-US" sz="2000" dirty="0"/>
              <a:t>After gaining initial access, hackers may attempt to </a:t>
            </a:r>
            <a:r>
              <a:rPr lang="en-US" sz="2000" b="1" dirty="0">
                <a:solidFill>
                  <a:srgbClr val="FF0000"/>
                </a:solidFill>
              </a:rPr>
              <a:t>escalate their privileges </a:t>
            </a:r>
            <a:r>
              <a:rPr lang="en-US" sz="2000" dirty="0"/>
              <a:t>to gain broader access. This could involve exploiting other vulnerabilities to move from the permissions of a low-privileged service to a higher-privileged user, like `root`.</a:t>
            </a:r>
            <a:endParaRPr lang="en-CA" sz="2000" dirty="0"/>
          </a:p>
        </p:txBody>
      </p:sp>
      <p:sp>
        <p:nvSpPr>
          <p:cNvPr id="4" name="Footer Placeholder 3">
            <a:extLst>
              <a:ext uri="{FF2B5EF4-FFF2-40B4-BE49-F238E27FC236}">
                <a16:creationId xmlns:a16="http://schemas.microsoft.com/office/drawing/2014/main" id="{BA40E825-C4D4-90F3-1AE8-9B7B96E3C0A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72115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8591-CFBD-378A-4152-ADFF4D22D2AD}"/>
              </a:ext>
            </a:extLst>
          </p:cNvPr>
          <p:cNvSpPr>
            <a:spLocks noGrp="1"/>
          </p:cNvSpPr>
          <p:nvPr>
            <p:ph type="title"/>
          </p:nvPr>
        </p:nvSpPr>
        <p:spPr/>
        <p:txBody>
          <a:bodyPr/>
          <a:lstStyle/>
          <a:p>
            <a:r>
              <a:rPr lang="en-CA" dirty="0"/>
              <a:t>/</a:t>
            </a:r>
            <a:r>
              <a:rPr lang="en-CA" dirty="0" err="1"/>
              <a:t>etc</a:t>
            </a:r>
            <a:r>
              <a:rPr lang="en-CA" dirty="0"/>
              <a:t>/passwd</a:t>
            </a:r>
          </a:p>
        </p:txBody>
      </p:sp>
      <p:pic>
        <p:nvPicPr>
          <p:cNvPr id="5" name="Picture 4" descr="A computer screen shot of white text&#10;&#10;Description automatically generated">
            <a:extLst>
              <a:ext uri="{FF2B5EF4-FFF2-40B4-BE49-F238E27FC236}">
                <a16:creationId xmlns:a16="http://schemas.microsoft.com/office/drawing/2014/main" id="{C3D2E918-5BED-72DB-C0A0-273FAB1B2E8D}"/>
              </a:ext>
            </a:extLst>
          </p:cNvPr>
          <p:cNvPicPr>
            <a:picLocks noChangeAspect="1"/>
          </p:cNvPicPr>
          <p:nvPr/>
        </p:nvPicPr>
        <p:blipFill rotWithShape="1">
          <a:blip r:embed="rId2">
            <a:extLst>
              <a:ext uri="{28A0092B-C50C-407E-A947-70E740481C1C}">
                <a14:useLocalDpi xmlns:a14="http://schemas.microsoft.com/office/drawing/2010/main" val="0"/>
              </a:ext>
            </a:extLst>
          </a:blip>
          <a:srcRect r="17383"/>
          <a:stretch/>
        </p:blipFill>
        <p:spPr>
          <a:xfrm>
            <a:off x="5389560" y="1926812"/>
            <a:ext cx="5839690" cy="1502188"/>
          </a:xfrm>
          <a:prstGeom prst="rect">
            <a:avLst/>
          </a:prstGeom>
        </p:spPr>
      </p:pic>
      <p:pic>
        <p:nvPicPr>
          <p:cNvPr id="7" name="Picture 6" descr="A close up of a computer screen&#10;&#10;Description automatically generated">
            <a:extLst>
              <a:ext uri="{FF2B5EF4-FFF2-40B4-BE49-F238E27FC236}">
                <a16:creationId xmlns:a16="http://schemas.microsoft.com/office/drawing/2014/main" id="{FC92B70B-3D90-D52D-FE0D-537B44989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560" y="3757011"/>
            <a:ext cx="6518424" cy="804744"/>
          </a:xfrm>
          <a:prstGeom prst="rect">
            <a:avLst/>
          </a:prstGeom>
        </p:spPr>
      </p:pic>
      <p:sp>
        <p:nvSpPr>
          <p:cNvPr id="10" name="Content Placeholder 2">
            <a:extLst>
              <a:ext uri="{FF2B5EF4-FFF2-40B4-BE49-F238E27FC236}">
                <a16:creationId xmlns:a16="http://schemas.microsoft.com/office/drawing/2014/main" id="{52962C14-EFC4-00A0-CEB1-1F76BC559085}"/>
              </a:ext>
            </a:extLst>
          </p:cNvPr>
          <p:cNvSpPr>
            <a:spLocks noGrp="1"/>
          </p:cNvSpPr>
          <p:nvPr>
            <p:ph idx="1"/>
          </p:nvPr>
        </p:nvSpPr>
        <p:spPr>
          <a:xfrm>
            <a:off x="405245" y="1598689"/>
            <a:ext cx="4748645" cy="4351338"/>
          </a:xfrm>
        </p:spPr>
        <p:txBody>
          <a:bodyPr>
            <a:normAutofit/>
          </a:bodyPr>
          <a:lstStyle/>
          <a:p>
            <a:r>
              <a:rPr lang="en-US" sz="2400" dirty="0"/>
              <a:t>This file contains information about all the system's users.</a:t>
            </a:r>
          </a:p>
          <a:p>
            <a:r>
              <a:rPr lang="en-US" sz="2400" dirty="0"/>
              <a:t>Each line represents one user and contains seven fields: </a:t>
            </a:r>
          </a:p>
          <a:p>
            <a:pPr lvl="1"/>
            <a:r>
              <a:rPr lang="en-US" sz="1800" dirty="0"/>
              <a:t>username</a:t>
            </a:r>
          </a:p>
          <a:p>
            <a:pPr lvl="1"/>
            <a:r>
              <a:rPr lang="en-US" sz="1800" dirty="0"/>
              <a:t>password </a:t>
            </a:r>
          </a:p>
          <a:p>
            <a:pPr lvl="2"/>
            <a:r>
              <a:rPr lang="en-US" sz="1400" dirty="0"/>
              <a:t>(x indicates it is stored in `/</a:t>
            </a:r>
            <a:r>
              <a:rPr lang="en-US" sz="1400" dirty="0" err="1"/>
              <a:t>etc</a:t>
            </a:r>
            <a:r>
              <a:rPr lang="en-US" sz="1400" dirty="0"/>
              <a:t>/shadow`)</a:t>
            </a:r>
          </a:p>
          <a:p>
            <a:pPr lvl="1"/>
            <a:r>
              <a:rPr lang="en-US" sz="1800" dirty="0"/>
              <a:t>User ID </a:t>
            </a:r>
          </a:p>
          <a:p>
            <a:pPr lvl="1"/>
            <a:r>
              <a:rPr lang="en-US" sz="1800" dirty="0"/>
              <a:t>Group ID</a:t>
            </a:r>
          </a:p>
          <a:p>
            <a:pPr lvl="1"/>
            <a:r>
              <a:rPr lang="en-US" sz="1800" dirty="0"/>
              <a:t>user information (GECOS)</a:t>
            </a:r>
          </a:p>
          <a:p>
            <a:pPr lvl="1"/>
            <a:r>
              <a:rPr lang="en-US" sz="1800" dirty="0"/>
              <a:t>home directory ~</a:t>
            </a:r>
          </a:p>
          <a:p>
            <a:pPr lvl="1"/>
            <a:r>
              <a:rPr lang="en-US" sz="1800" dirty="0"/>
              <a:t>shell</a:t>
            </a:r>
            <a:endParaRPr lang="en-CA" sz="1800" dirty="0"/>
          </a:p>
        </p:txBody>
      </p:sp>
      <p:sp>
        <p:nvSpPr>
          <p:cNvPr id="3" name="Content Placeholder 2">
            <a:extLst>
              <a:ext uri="{FF2B5EF4-FFF2-40B4-BE49-F238E27FC236}">
                <a16:creationId xmlns:a16="http://schemas.microsoft.com/office/drawing/2014/main" id="{5CB0A9DB-FA58-322E-5208-B5147635638D}"/>
              </a:ext>
            </a:extLst>
          </p:cNvPr>
          <p:cNvSpPr txBox="1">
            <a:spLocks/>
          </p:cNvSpPr>
          <p:nvPr/>
        </p:nvSpPr>
        <p:spPr>
          <a:xfrm>
            <a:off x="405245" y="5858028"/>
            <a:ext cx="10515600" cy="907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When a new user is created, both a User ID (UID) and a Group ID (GID) are generated.</a:t>
            </a:r>
          </a:p>
          <a:p>
            <a:pPr marL="0" indent="0">
              <a:buNone/>
            </a:pPr>
            <a:r>
              <a:rPr lang="en-US" sz="2000" dirty="0"/>
              <a:t>- The user is assigned a primary group, usually with the same name and ID as the user,</a:t>
            </a:r>
            <a:endParaRPr lang="en-CA" sz="2000" dirty="0"/>
          </a:p>
        </p:txBody>
      </p:sp>
      <p:sp>
        <p:nvSpPr>
          <p:cNvPr id="4" name="Footer Placeholder 3">
            <a:extLst>
              <a:ext uri="{FF2B5EF4-FFF2-40B4-BE49-F238E27FC236}">
                <a16:creationId xmlns:a16="http://schemas.microsoft.com/office/drawing/2014/main" id="{06F443AE-B27B-62A8-241B-407DAE5D779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19897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18AE-B7C3-7942-EFBF-B5F683DC621D}"/>
              </a:ext>
            </a:extLst>
          </p:cNvPr>
          <p:cNvSpPr>
            <a:spLocks noGrp="1"/>
          </p:cNvSpPr>
          <p:nvPr>
            <p:ph type="title"/>
          </p:nvPr>
        </p:nvSpPr>
        <p:spPr/>
        <p:txBody>
          <a:bodyPr/>
          <a:lstStyle/>
          <a:p>
            <a:r>
              <a:rPr lang="en-US" dirty="0"/>
              <a:t>File permission</a:t>
            </a:r>
            <a:endParaRPr lang="en-CA" dirty="0"/>
          </a:p>
        </p:txBody>
      </p:sp>
      <p:sp>
        <p:nvSpPr>
          <p:cNvPr id="3" name="Content Placeholder 2">
            <a:extLst>
              <a:ext uri="{FF2B5EF4-FFF2-40B4-BE49-F238E27FC236}">
                <a16:creationId xmlns:a16="http://schemas.microsoft.com/office/drawing/2014/main" id="{2DCE4D5D-7B6E-C7A4-3863-F2DC2D6F4626}"/>
              </a:ext>
            </a:extLst>
          </p:cNvPr>
          <p:cNvSpPr>
            <a:spLocks noGrp="1"/>
          </p:cNvSpPr>
          <p:nvPr>
            <p:ph idx="1"/>
          </p:nvPr>
        </p:nvSpPr>
        <p:spPr>
          <a:xfrm>
            <a:off x="382342" y="1747586"/>
            <a:ext cx="11329012" cy="4594840"/>
          </a:xfrm>
        </p:spPr>
        <p:txBody>
          <a:bodyPr>
            <a:normAutofit lnSpcReduction="10000"/>
          </a:bodyPr>
          <a:lstStyle/>
          <a:p>
            <a:r>
              <a:rPr lang="en-US" dirty="0"/>
              <a:t>File permissions in Linux control who can read, write, or execute a file. Understanding these permissions is key to managing access to files and directories.</a:t>
            </a:r>
          </a:p>
          <a:p>
            <a:r>
              <a:rPr lang="en-US" dirty="0"/>
              <a:t>Everything is a file</a:t>
            </a:r>
          </a:p>
          <a:p>
            <a:r>
              <a:rPr lang="en-US" dirty="0"/>
              <a:t>Permission type:</a:t>
            </a:r>
          </a:p>
          <a:p>
            <a:pPr lvl="1"/>
            <a:r>
              <a:rPr lang="en-US" dirty="0"/>
              <a:t>Read</a:t>
            </a:r>
          </a:p>
          <a:p>
            <a:pPr lvl="1"/>
            <a:r>
              <a:rPr lang="en-US" dirty="0"/>
              <a:t>Write</a:t>
            </a:r>
          </a:p>
          <a:p>
            <a:pPr lvl="1"/>
            <a:r>
              <a:rPr lang="en-US" dirty="0"/>
              <a:t>Execute</a:t>
            </a:r>
          </a:p>
          <a:p>
            <a:pPr lvl="1"/>
            <a:endParaRPr lang="en-US" dirty="0"/>
          </a:p>
          <a:p>
            <a:pPr lvl="1"/>
            <a:r>
              <a:rPr lang="en-US" dirty="0"/>
              <a:t>Allow</a:t>
            </a:r>
          </a:p>
          <a:p>
            <a:pPr lvl="1"/>
            <a:r>
              <a:rPr lang="en-US" dirty="0"/>
              <a:t>Deny</a:t>
            </a:r>
          </a:p>
          <a:p>
            <a:pPr lvl="1"/>
            <a:endParaRPr lang="en-CA" sz="2000" dirty="0"/>
          </a:p>
        </p:txBody>
      </p:sp>
      <p:graphicFrame>
        <p:nvGraphicFramePr>
          <p:cNvPr id="4" name="Table 3">
            <a:extLst>
              <a:ext uri="{FF2B5EF4-FFF2-40B4-BE49-F238E27FC236}">
                <a16:creationId xmlns:a16="http://schemas.microsoft.com/office/drawing/2014/main" id="{75A756D8-C78E-0C74-A86D-87DD0AA6F7C1}"/>
              </a:ext>
            </a:extLst>
          </p:cNvPr>
          <p:cNvGraphicFramePr>
            <a:graphicFrameLocks noGrp="1"/>
          </p:cNvGraphicFramePr>
          <p:nvPr>
            <p:extLst>
              <p:ext uri="{D42A27DB-BD31-4B8C-83A1-F6EECF244321}">
                <p14:modId xmlns:p14="http://schemas.microsoft.com/office/powerpoint/2010/main" val="789535008"/>
              </p:ext>
            </p:extLst>
          </p:nvPr>
        </p:nvGraphicFramePr>
        <p:xfrm>
          <a:off x="4107641" y="3148446"/>
          <a:ext cx="7603713" cy="3193980"/>
        </p:xfrm>
        <a:graphic>
          <a:graphicData uri="http://schemas.openxmlformats.org/drawingml/2006/table">
            <a:tbl>
              <a:tblPr firstRow="1" bandRow="1">
                <a:tableStyleId>{5C22544A-7EE6-4342-B048-85BDC9FD1C3A}</a:tableStyleId>
              </a:tblPr>
              <a:tblGrid>
                <a:gridCol w="2534571">
                  <a:extLst>
                    <a:ext uri="{9D8B030D-6E8A-4147-A177-3AD203B41FA5}">
                      <a16:colId xmlns:a16="http://schemas.microsoft.com/office/drawing/2014/main" val="3848003695"/>
                    </a:ext>
                  </a:extLst>
                </a:gridCol>
                <a:gridCol w="2534571">
                  <a:extLst>
                    <a:ext uri="{9D8B030D-6E8A-4147-A177-3AD203B41FA5}">
                      <a16:colId xmlns:a16="http://schemas.microsoft.com/office/drawing/2014/main" val="1038693167"/>
                    </a:ext>
                  </a:extLst>
                </a:gridCol>
                <a:gridCol w="2534571">
                  <a:extLst>
                    <a:ext uri="{9D8B030D-6E8A-4147-A177-3AD203B41FA5}">
                      <a16:colId xmlns:a16="http://schemas.microsoft.com/office/drawing/2014/main" val="1702243326"/>
                    </a:ext>
                  </a:extLst>
                </a:gridCol>
              </a:tblGrid>
              <a:tr h="798495">
                <a:tc>
                  <a:txBody>
                    <a:bodyPr/>
                    <a:lstStyle/>
                    <a:p>
                      <a:pPr algn="ctr">
                        <a:lnSpc>
                          <a:spcPct val="150000"/>
                        </a:lnSpc>
                      </a:pPr>
                      <a:endParaRPr lang="en-CA" sz="2400" dirty="0"/>
                    </a:p>
                  </a:txBody>
                  <a:tcPr/>
                </a:tc>
                <a:tc>
                  <a:txBody>
                    <a:bodyPr/>
                    <a:lstStyle/>
                    <a:p>
                      <a:pPr algn="ctr">
                        <a:lnSpc>
                          <a:spcPct val="150000"/>
                        </a:lnSpc>
                      </a:pPr>
                      <a:r>
                        <a:rPr lang="en-US" sz="2400" dirty="0"/>
                        <a:t>File </a:t>
                      </a:r>
                      <a:endParaRPr lang="en-CA" sz="2400" dirty="0"/>
                    </a:p>
                  </a:txBody>
                  <a:tcPr/>
                </a:tc>
                <a:tc>
                  <a:txBody>
                    <a:bodyPr/>
                    <a:lstStyle/>
                    <a:p>
                      <a:pPr algn="ctr">
                        <a:lnSpc>
                          <a:spcPct val="150000"/>
                        </a:lnSpc>
                      </a:pPr>
                      <a:r>
                        <a:rPr lang="en-US" sz="2400" dirty="0"/>
                        <a:t>Directory </a:t>
                      </a:r>
                      <a:endParaRPr lang="en-CA" sz="2400" dirty="0"/>
                    </a:p>
                  </a:txBody>
                  <a:tcPr/>
                </a:tc>
                <a:extLst>
                  <a:ext uri="{0D108BD9-81ED-4DB2-BD59-A6C34878D82A}">
                    <a16:rowId xmlns:a16="http://schemas.microsoft.com/office/drawing/2014/main" val="1855707992"/>
                  </a:ext>
                </a:extLst>
              </a:tr>
              <a:tr h="798495">
                <a:tc>
                  <a:txBody>
                    <a:bodyPr/>
                    <a:lstStyle/>
                    <a:p>
                      <a:pPr algn="ctr">
                        <a:lnSpc>
                          <a:spcPct val="100000"/>
                        </a:lnSpc>
                      </a:pPr>
                      <a:r>
                        <a:rPr lang="en-US" sz="1800" dirty="0"/>
                        <a:t>Read </a:t>
                      </a:r>
                      <a:endParaRPr lang="en-CA" sz="1800" dirty="0"/>
                    </a:p>
                  </a:txBody>
                  <a:tcPr anchor="ctr"/>
                </a:tc>
                <a:tc>
                  <a:txBody>
                    <a:bodyPr/>
                    <a:lstStyle/>
                    <a:p>
                      <a:pPr algn="ctr">
                        <a:lnSpc>
                          <a:spcPct val="100000"/>
                        </a:lnSpc>
                      </a:pPr>
                      <a:r>
                        <a:rPr lang="en-US" sz="1800" dirty="0"/>
                        <a:t>Read</a:t>
                      </a:r>
                    </a:p>
                    <a:p>
                      <a:pPr algn="ctr">
                        <a:lnSpc>
                          <a:spcPct val="100000"/>
                        </a:lnSpc>
                      </a:pPr>
                      <a:r>
                        <a:rPr lang="en-US" sz="1800" dirty="0"/>
                        <a:t>Cat | nano | vim</a:t>
                      </a:r>
                      <a:endParaRPr lang="en-CA" sz="1800" dirty="0"/>
                    </a:p>
                  </a:txBody>
                  <a:tcPr anchor="ctr"/>
                </a:tc>
                <a:tc>
                  <a:txBody>
                    <a:bodyPr/>
                    <a:lstStyle/>
                    <a:p>
                      <a:pPr algn="ctr">
                        <a:lnSpc>
                          <a:spcPct val="100000"/>
                        </a:lnSpc>
                      </a:pPr>
                      <a:r>
                        <a:rPr lang="en-US" sz="1800" dirty="0"/>
                        <a:t>List contents </a:t>
                      </a:r>
                      <a:endParaRPr lang="en-CA" sz="1800" dirty="0"/>
                    </a:p>
                  </a:txBody>
                  <a:tcPr anchor="ctr"/>
                </a:tc>
                <a:extLst>
                  <a:ext uri="{0D108BD9-81ED-4DB2-BD59-A6C34878D82A}">
                    <a16:rowId xmlns:a16="http://schemas.microsoft.com/office/drawing/2014/main" val="713621411"/>
                  </a:ext>
                </a:extLst>
              </a:tr>
              <a:tr h="798495">
                <a:tc>
                  <a:txBody>
                    <a:bodyPr/>
                    <a:lstStyle/>
                    <a:p>
                      <a:pPr algn="ctr">
                        <a:lnSpc>
                          <a:spcPct val="100000"/>
                        </a:lnSpc>
                      </a:pPr>
                      <a:r>
                        <a:rPr lang="en-US" sz="1800" dirty="0"/>
                        <a:t>Write</a:t>
                      </a:r>
                      <a:endParaRPr lang="en-CA" sz="1800" dirty="0"/>
                    </a:p>
                  </a:txBody>
                  <a:tcPr anchor="ctr"/>
                </a:tc>
                <a:tc>
                  <a:txBody>
                    <a:bodyPr/>
                    <a:lstStyle/>
                    <a:p>
                      <a:pPr algn="ctr">
                        <a:lnSpc>
                          <a:spcPct val="100000"/>
                        </a:lnSpc>
                      </a:pPr>
                      <a:r>
                        <a:rPr lang="en-US" sz="1800" dirty="0"/>
                        <a:t>Modify</a:t>
                      </a:r>
                    </a:p>
                    <a:p>
                      <a:pPr algn="ctr">
                        <a:lnSpc>
                          <a:spcPct val="100000"/>
                        </a:lnSpc>
                      </a:pPr>
                      <a:r>
                        <a:rPr lang="en-US" sz="1800" dirty="0"/>
                        <a:t>Cut | past | edit </a:t>
                      </a:r>
                      <a:endParaRPr lang="en-CA" sz="1800" dirty="0"/>
                    </a:p>
                  </a:txBody>
                  <a:tcPr anchor="ctr"/>
                </a:tc>
                <a:tc>
                  <a:txBody>
                    <a:bodyPr/>
                    <a:lstStyle/>
                    <a:p>
                      <a:pPr algn="ctr">
                        <a:lnSpc>
                          <a:spcPct val="100000"/>
                        </a:lnSpc>
                      </a:pPr>
                      <a:r>
                        <a:rPr lang="en-US" sz="1800" dirty="0"/>
                        <a:t>altering the contents</a:t>
                      </a:r>
                    </a:p>
                    <a:p>
                      <a:pPr algn="ctr">
                        <a:lnSpc>
                          <a:spcPct val="100000"/>
                        </a:lnSpc>
                      </a:pPr>
                      <a:r>
                        <a:rPr lang="en-US" sz="1800" dirty="0"/>
                        <a:t>Create | Remove</a:t>
                      </a:r>
                    </a:p>
                  </a:txBody>
                  <a:tcPr anchor="ctr"/>
                </a:tc>
                <a:extLst>
                  <a:ext uri="{0D108BD9-81ED-4DB2-BD59-A6C34878D82A}">
                    <a16:rowId xmlns:a16="http://schemas.microsoft.com/office/drawing/2014/main" val="2071650771"/>
                  </a:ext>
                </a:extLst>
              </a:tr>
              <a:tr h="798495">
                <a:tc>
                  <a:txBody>
                    <a:bodyPr/>
                    <a:lstStyle/>
                    <a:p>
                      <a:pPr algn="ctr">
                        <a:lnSpc>
                          <a:spcPct val="100000"/>
                        </a:lnSpc>
                      </a:pPr>
                      <a:r>
                        <a:rPr lang="en-US" sz="1800" dirty="0"/>
                        <a:t>Execute </a:t>
                      </a:r>
                      <a:endParaRPr lang="en-CA" sz="1800" dirty="0"/>
                    </a:p>
                  </a:txBody>
                  <a:tcPr anchor="ctr"/>
                </a:tc>
                <a:tc>
                  <a:txBody>
                    <a:bodyPr/>
                    <a:lstStyle/>
                    <a:p>
                      <a:pPr algn="ctr">
                        <a:lnSpc>
                          <a:spcPct val="100000"/>
                        </a:lnSpc>
                      </a:pPr>
                      <a:r>
                        <a:rPr lang="en-US" sz="1800" dirty="0"/>
                        <a:t>running as a program</a:t>
                      </a:r>
                    </a:p>
                    <a:p>
                      <a:pPr algn="ctr">
                        <a:lnSpc>
                          <a:spcPct val="100000"/>
                        </a:lnSpc>
                      </a:pPr>
                      <a:r>
                        <a:rPr lang="en-US" sz="1800" dirty="0"/>
                        <a:t>Script</a:t>
                      </a:r>
                      <a:endParaRPr lang="en-CA" sz="1800" dirty="0"/>
                    </a:p>
                  </a:txBody>
                  <a:tcPr anchor="ctr"/>
                </a:tc>
                <a:tc>
                  <a:txBody>
                    <a:bodyPr/>
                    <a:lstStyle/>
                    <a:p>
                      <a:pPr algn="ctr">
                        <a:lnSpc>
                          <a:spcPct val="100000"/>
                        </a:lnSpc>
                      </a:pPr>
                      <a:r>
                        <a:rPr lang="en-US" sz="1800" dirty="0"/>
                        <a:t>enter it</a:t>
                      </a:r>
                    </a:p>
                    <a:p>
                      <a:pPr algn="ctr">
                        <a:lnSpc>
                          <a:spcPct val="100000"/>
                        </a:lnSpc>
                      </a:pPr>
                      <a:r>
                        <a:rPr lang="en-US" sz="1800" dirty="0"/>
                        <a:t>Cd </a:t>
                      </a:r>
                      <a:endParaRPr lang="en-CA" sz="1800" dirty="0"/>
                    </a:p>
                  </a:txBody>
                  <a:tcPr anchor="ctr"/>
                </a:tc>
                <a:extLst>
                  <a:ext uri="{0D108BD9-81ED-4DB2-BD59-A6C34878D82A}">
                    <a16:rowId xmlns:a16="http://schemas.microsoft.com/office/drawing/2014/main" val="3305013623"/>
                  </a:ext>
                </a:extLst>
              </a:tr>
            </a:tbl>
          </a:graphicData>
        </a:graphic>
      </p:graphicFrame>
      <p:pic>
        <p:nvPicPr>
          <p:cNvPr id="6" name="Picture 5" descr="A close-up of a paper&#10;&#10;Description automatically generated">
            <a:extLst>
              <a:ext uri="{FF2B5EF4-FFF2-40B4-BE49-F238E27FC236}">
                <a16:creationId xmlns:a16="http://schemas.microsoft.com/office/drawing/2014/main" id="{CCAC8066-D158-D15B-9553-CF9A99232738}"/>
              </a:ext>
            </a:extLst>
          </p:cNvPr>
          <p:cNvPicPr>
            <a:picLocks noChangeAspect="1"/>
          </p:cNvPicPr>
          <p:nvPr/>
        </p:nvPicPr>
        <p:blipFill rotWithShape="1">
          <a:blip r:embed="rId2">
            <a:extLst>
              <a:ext uri="{28A0092B-C50C-407E-A947-70E740481C1C}">
                <a14:useLocalDpi xmlns:a14="http://schemas.microsoft.com/office/drawing/2010/main" val="0"/>
              </a:ext>
            </a:extLst>
          </a:blip>
          <a:srcRect l="31277" t="8795" r="31606" b="7107"/>
          <a:stretch/>
        </p:blipFill>
        <p:spPr>
          <a:xfrm>
            <a:off x="10037527" y="232930"/>
            <a:ext cx="1316273" cy="1246205"/>
          </a:xfrm>
          <a:prstGeom prst="rect">
            <a:avLst/>
          </a:prstGeom>
        </p:spPr>
      </p:pic>
      <p:sp>
        <p:nvSpPr>
          <p:cNvPr id="5" name="Footer Placeholder 4">
            <a:extLst>
              <a:ext uri="{FF2B5EF4-FFF2-40B4-BE49-F238E27FC236}">
                <a16:creationId xmlns:a16="http://schemas.microsoft.com/office/drawing/2014/main" id="{72793903-BC88-39A4-49CE-BB5873CA0C3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13303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69B1-3AF0-1634-82FF-DEE66FB7D98A}"/>
              </a:ext>
            </a:extLst>
          </p:cNvPr>
          <p:cNvSpPr>
            <a:spLocks noGrp="1"/>
          </p:cNvSpPr>
          <p:nvPr>
            <p:ph type="title"/>
          </p:nvPr>
        </p:nvSpPr>
        <p:spPr/>
        <p:txBody>
          <a:bodyPr/>
          <a:lstStyle/>
          <a:p>
            <a:r>
              <a:rPr lang="en-US" dirty="0"/>
              <a:t>Permission Groups</a:t>
            </a:r>
            <a:endParaRPr lang="en-CA" dirty="0"/>
          </a:p>
        </p:txBody>
      </p:sp>
      <p:sp>
        <p:nvSpPr>
          <p:cNvPr id="3" name="Content Placeholder 2">
            <a:extLst>
              <a:ext uri="{FF2B5EF4-FFF2-40B4-BE49-F238E27FC236}">
                <a16:creationId xmlns:a16="http://schemas.microsoft.com/office/drawing/2014/main" id="{0B6B7A65-01C0-95B3-B885-1B8864828727}"/>
              </a:ext>
            </a:extLst>
          </p:cNvPr>
          <p:cNvSpPr>
            <a:spLocks noGrp="1"/>
          </p:cNvSpPr>
          <p:nvPr>
            <p:ph idx="1"/>
          </p:nvPr>
        </p:nvSpPr>
        <p:spPr/>
        <p:txBody>
          <a:bodyPr/>
          <a:lstStyle/>
          <a:p>
            <a:pPr marL="0" indent="0">
              <a:buNone/>
            </a:pPr>
            <a:r>
              <a:rPr lang="en-US" dirty="0"/>
              <a:t>1. Owner (User): The user who owns the file.</a:t>
            </a:r>
          </a:p>
          <a:p>
            <a:pPr marL="0" indent="0">
              <a:buNone/>
            </a:pPr>
            <a:r>
              <a:rPr lang="en-US" dirty="0"/>
              <a:t>2. Group: Other users who are in the same group as the file.</a:t>
            </a:r>
          </a:p>
          <a:p>
            <a:pPr marL="0" indent="0">
              <a:buNone/>
            </a:pPr>
            <a:r>
              <a:rPr lang="en-US" dirty="0"/>
              <a:t>3. Others: All other users.</a:t>
            </a:r>
            <a:endParaRPr lang="en-CA" dirty="0"/>
          </a:p>
        </p:txBody>
      </p:sp>
      <p:sp>
        <p:nvSpPr>
          <p:cNvPr id="4" name="Footer Placeholder 3">
            <a:extLst>
              <a:ext uri="{FF2B5EF4-FFF2-40B4-BE49-F238E27FC236}">
                <a16:creationId xmlns:a16="http://schemas.microsoft.com/office/drawing/2014/main" id="{98CECE3E-028B-FAA5-C6A5-0CDCF6B0823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42054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program&#10;&#10;Description automatically generated">
            <a:extLst>
              <a:ext uri="{FF2B5EF4-FFF2-40B4-BE49-F238E27FC236}">
                <a16:creationId xmlns:a16="http://schemas.microsoft.com/office/drawing/2014/main" id="{C21C1241-36B9-D4C6-E68E-478A270F8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85" y="10783"/>
            <a:ext cx="10824430" cy="6847217"/>
          </a:xfrm>
          <a:prstGeom prst="rect">
            <a:avLst/>
          </a:prstGeom>
        </p:spPr>
      </p:pic>
      <p:sp>
        <p:nvSpPr>
          <p:cNvPr id="2" name="Footer Placeholder 1">
            <a:extLst>
              <a:ext uri="{FF2B5EF4-FFF2-40B4-BE49-F238E27FC236}">
                <a16:creationId xmlns:a16="http://schemas.microsoft.com/office/drawing/2014/main" id="{4DBA98CE-C345-4C1F-1733-84E114D927D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1310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6ABBDD1-CBDE-4F20-A1E3-9EE2A823E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294" y="1385601"/>
            <a:ext cx="5621392" cy="4793385"/>
          </a:xfrm>
        </p:spPr>
      </p:pic>
      <p:pic>
        <p:nvPicPr>
          <p:cNvPr id="7" name="Picture 6" descr="A screenshot of a computer&#10;&#10;Description automatically generated">
            <a:extLst>
              <a:ext uri="{FF2B5EF4-FFF2-40B4-BE49-F238E27FC236}">
                <a16:creationId xmlns:a16="http://schemas.microsoft.com/office/drawing/2014/main" id="{1041581E-FB6D-77CC-5EBE-3423B2CF7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889" y="1385601"/>
            <a:ext cx="5579398" cy="4793386"/>
          </a:xfrm>
          <a:prstGeom prst="rect">
            <a:avLst/>
          </a:prstGeom>
        </p:spPr>
      </p:pic>
      <p:sp>
        <p:nvSpPr>
          <p:cNvPr id="2" name="Footer Placeholder 1">
            <a:extLst>
              <a:ext uri="{FF2B5EF4-FFF2-40B4-BE49-F238E27FC236}">
                <a16:creationId xmlns:a16="http://schemas.microsoft.com/office/drawing/2014/main" id="{1F267331-7128-0FD6-F243-1CF39277A86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25020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517C1D2-6C7A-6C62-8FCD-628CE2C00F0D}"/>
              </a:ext>
            </a:extLst>
          </p:cNvPr>
          <p:cNvSpPr/>
          <p:nvPr/>
        </p:nvSpPr>
        <p:spPr>
          <a:xfrm>
            <a:off x="2761728" y="2514600"/>
            <a:ext cx="2256558" cy="105987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BE9A431A-A941-CC8F-73C8-25B9E7269C7F}"/>
              </a:ext>
            </a:extLst>
          </p:cNvPr>
          <p:cNvPicPr>
            <a:picLocks noChangeAspect="1"/>
          </p:cNvPicPr>
          <p:nvPr/>
        </p:nvPicPr>
        <p:blipFill>
          <a:blip r:embed="rId2"/>
          <a:stretch>
            <a:fillRect/>
          </a:stretch>
        </p:blipFill>
        <p:spPr>
          <a:xfrm>
            <a:off x="5018288" y="155581"/>
            <a:ext cx="7039298" cy="6546837"/>
          </a:xfrm>
          <a:prstGeom prst="rect">
            <a:avLst/>
          </a:prstGeom>
        </p:spPr>
      </p:pic>
      <p:sp>
        <p:nvSpPr>
          <p:cNvPr id="6" name="Rectangle: Rounded Corners 5">
            <a:extLst>
              <a:ext uri="{FF2B5EF4-FFF2-40B4-BE49-F238E27FC236}">
                <a16:creationId xmlns:a16="http://schemas.microsoft.com/office/drawing/2014/main" id="{8AAEA909-8E4F-1319-B2E7-80CA7645FD0A}"/>
              </a:ext>
            </a:extLst>
          </p:cNvPr>
          <p:cNvSpPr/>
          <p:nvPr/>
        </p:nvSpPr>
        <p:spPr>
          <a:xfrm>
            <a:off x="5018288" y="1690688"/>
            <a:ext cx="1423554" cy="3043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C7A47D6F-2B30-32A8-FC03-AEE54D4CA2D4}"/>
              </a:ext>
            </a:extLst>
          </p:cNvPr>
          <p:cNvSpPr/>
          <p:nvPr/>
        </p:nvSpPr>
        <p:spPr>
          <a:xfrm>
            <a:off x="5018288" y="4838700"/>
            <a:ext cx="1423554" cy="3043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A9CA9361-062C-7C8B-F59B-A0E656C64AA3}"/>
              </a:ext>
            </a:extLst>
          </p:cNvPr>
          <p:cNvSpPr/>
          <p:nvPr/>
        </p:nvSpPr>
        <p:spPr>
          <a:xfrm>
            <a:off x="5018287" y="2514600"/>
            <a:ext cx="7039298" cy="529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95BB9E4E-E6D2-7F9B-3C78-C9616B0BCC9A}"/>
              </a:ext>
            </a:extLst>
          </p:cNvPr>
          <p:cNvSpPr/>
          <p:nvPr/>
        </p:nvSpPr>
        <p:spPr>
          <a:xfrm>
            <a:off x="5018287" y="3044536"/>
            <a:ext cx="7039298" cy="52993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TextBox 9">
            <a:extLst>
              <a:ext uri="{FF2B5EF4-FFF2-40B4-BE49-F238E27FC236}">
                <a16:creationId xmlns:a16="http://schemas.microsoft.com/office/drawing/2014/main" id="{76901B06-2590-82DA-65F6-0CB74F14214C}"/>
              </a:ext>
            </a:extLst>
          </p:cNvPr>
          <p:cNvSpPr txBox="1"/>
          <p:nvPr/>
        </p:nvSpPr>
        <p:spPr>
          <a:xfrm>
            <a:off x="3706609" y="2594902"/>
            <a:ext cx="120257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Can Read </a:t>
            </a:r>
            <a:endParaRPr lang="en-CA" dirty="0"/>
          </a:p>
        </p:txBody>
      </p:sp>
      <p:sp>
        <p:nvSpPr>
          <p:cNvPr id="12" name="TextBox 11">
            <a:extLst>
              <a:ext uri="{FF2B5EF4-FFF2-40B4-BE49-F238E27FC236}">
                <a16:creationId xmlns:a16="http://schemas.microsoft.com/office/drawing/2014/main" id="{1FEFC4A2-E9AF-ABAB-3620-8F2EEC446D98}"/>
              </a:ext>
            </a:extLst>
          </p:cNvPr>
          <p:cNvSpPr txBox="1"/>
          <p:nvPr/>
        </p:nvSpPr>
        <p:spPr>
          <a:xfrm>
            <a:off x="3314771" y="3124838"/>
            <a:ext cx="1594411" cy="369332"/>
          </a:xfrm>
          <a:prstGeom prst="rect">
            <a:avLst/>
          </a:prstGeom>
          <a:solidFill>
            <a:srgbClr val="FF0000"/>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Can not Write </a:t>
            </a:r>
            <a:endParaRPr lang="en-CA" dirty="0"/>
          </a:p>
        </p:txBody>
      </p:sp>
      <p:sp>
        <p:nvSpPr>
          <p:cNvPr id="14" name="TextBox 13">
            <a:extLst>
              <a:ext uri="{FF2B5EF4-FFF2-40B4-BE49-F238E27FC236}">
                <a16:creationId xmlns:a16="http://schemas.microsoft.com/office/drawing/2014/main" id="{D6583D5B-C575-97EF-645E-0C48E1DF5996}"/>
              </a:ext>
            </a:extLst>
          </p:cNvPr>
          <p:cNvSpPr txBox="1"/>
          <p:nvPr/>
        </p:nvSpPr>
        <p:spPr>
          <a:xfrm>
            <a:off x="2649160" y="2185419"/>
            <a:ext cx="1907253" cy="369332"/>
          </a:xfrm>
          <a:prstGeom prst="rect">
            <a:avLst/>
          </a:prstGeom>
          <a:noFill/>
        </p:spPr>
        <p:txBody>
          <a:bodyPr wrap="none" rtlCol="0">
            <a:spAutoFit/>
          </a:bodyPr>
          <a:lstStyle/>
          <a:p>
            <a:r>
              <a:rPr lang="en-US" dirty="0"/>
              <a:t>Other Permission</a:t>
            </a:r>
            <a:endParaRPr lang="en-CA" dirty="0"/>
          </a:p>
        </p:txBody>
      </p:sp>
      <p:sp>
        <p:nvSpPr>
          <p:cNvPr id="15" name="Rectangle: Rounded Corners 14">
            <a:extLst>
              <a:ext uri="{FF2B5EF4-FFF2-40B4-BE49-F238E27FC236}">
                <a16:creationId xmlns:a16="http://schemas.microsoft.com/office/drawing/2014/main" id="{9D5568D9-E8CC-2CAC-2150-EF4337E44F7F}"/>
              </a:ext>
            </a:extLst>
          </p:cNvPr>
          <p:cNvSpPr/>
          <p:nvPr/>
        </p:nvSpPr>
        <p:spPr>
          <a:xfrm>
            <a:off x="5018287" y="4050722"/>
            <a:ext cx="7039298" cy="30436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E8AB02E8-77C0-D88B-1BB7-66AA34C1167A}"/>
              </a:ext>
            </a:extLst>
          </p:cNvPr>
          <p:cNvSpPr/>
          <p:nvPr/>
        </p:nvSpPr>
        <p:spPr>
          <a:xfrm>
            <a:off x="5018286" y="5629124"/>
            <a:ext cx="7039298" cy="1059872"/>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7" name="Rectangle 16">
            <a:extLst>
              <a:ext uri="{FF2B5EF4-FFF2-40B4-BE49-F238E27FC236}">
                <a16:creationId xmlns:a16="http://schemas.microsoft.com/office/drawing/2014/main" id="{E5860294-64C9-B370-65F2-F58473E43B6D}"/>
              </a:ext>
            </a:extLst>
          </p:cNvPr>
          <p:cNvSpPr/>
          <p:nvPr/>
        </p:nvSpPr>
        <p:spPr>
          <a:xfrm>
            <a:off x="2689513" y="5522588"/>
            <a:ext cx="2256558" cy="105987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77051BAA-FEF1-2A9E-DE27-15A59AF00BF9}"/>
              </a:ext>
            </a:extLst>
          </p:cNvPr>
          <p:cNvSpPr txBox="1"/>
          <p:nvPr/>
        </p:nvSpPr>
        <p:spPr>
          <a:xfrm>
            <a:off x="3633613" y="6092674"/>
            <a:ext cx="120257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Can Read </a:t>
            </a:r>
            <a:endParaRPr lang="en-CA" dirty="0"/>
          </a:p>
        </p:txBody>
      </p:sp>
      <p:sp>
        <p:nvSpPr>
          <p:cNvPr id="19" name="TextBox 18">
            <a:extLst>
              <a:ext uri="{FF2B5EF4-FFF2-40B4-BE49-F238E27FC236}">
                <a16:creationId xmlns:a16="http://schemas.microsoft.com/office/drawing/2014/main" id="{4A300230-CB48-C2AB-B221-C97C28259C7F}"/>
              </a:ext>
            </a:extLst>
          </p:cNvPr>
          <p:cNvSpPr txBox="1"/>
          <p:nvPr/>
        </p:nvSpPr>
        <p:spPr>
          <a:xfrm>
            <a:off x="3622937" y="5623036"/>
            <a:ext cx="126579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Can Write </a:t>
            </a:r>
            <a:endParaRPr lang="en-CA" dirty="0"/>
          </a:p>
        </p:txBody>
      </p:sp>
      <p:sp>
        <p:nvSpPr>
          <p:cNvPr id="20" name="TextBox 19">
            <a:extLst>
              <a:ext uri="{FF2B5EF4-FFF2-40B4-BE49-F238E27FC236}">
                <a16:creationId xmlns:a16="http://schemas.microsoft.com/office/drawing/2014/main" id="{DFFC47F5-CDB0-9694-2676-7D1758171844}"/>
              </a:ext>
            </a:extLst>
          </p:cNvPr>
          <p:cNvSpPr txBox="1"/>
          <p:nvPr/>
        </p:nvSpPr>
        <p:spPr>
          <a:xfrm>
            <a:off x="2576945" y="5193407"/>
            <a:ext cx="1907253" cy="369332"/>
          </a:xfrm>
          <a:prstGeom prst="rect">
            <a:avLst/>
          </a:prstGeom>
          <a:noFill/>
        </p:spPr>
        <p:txBody>
          <a:bodyPr wrap="none" rtlCol="0">
            <a:spAutoFit/>
          </a:bodyPr>
          <a:lstStyle/>
          <a:p>
            <a:r>
              <a:rPr lang="en-US" dirty="0"/>
              <a:t>Other Permission</a:t>
            </a:r>
            <a:endParaRPr lang="en-CA" dirty="0"/>
          </a:p>
        </p:txBody>
      </p:sp>
      <p:sp>
        <p:nvSpPr>
          <p:cNvPr id="25" name="Title 1">
            <a:extLst>
              <a:ext uri="{FF2B5EF4-FFF2-40B4-BE49-F238E27FC236}">
                <a16:creationId xmlns:a16="http://schemas.microsoft.com/office/drawing/2014/main" id="{2B0B37EE-4701-0F5E-2DDD-2F76FC7C918F}"/>
              </a:ext>
            </a:extLst>
          </p:cNvPr>
          <p:cNvSpPr>
            <a:spLocks noGrp="1"/>
          </p:cNvSpPr>
          <p:nvPr>
            <p:ph type="title"/>
          </p:nvPr>
        </p:nvSpPr>
        <p:spPr>
          <a:xfrm>
            <a:off x="299603" y="156924"/>
            <a:ext cx="3910445" cy="1325563"/>
          </a:xfrm>
        </p:spPr>
        <p:txBody>
          <a:bodyPr/>
          <a:lstStyle/>
          <a:p>
            <a:r>
              <a:rPr lang="en-US" dirty="0" err="1"/>
              <a:t>chmod</a:t>
            </a:r>
            <a:r>
              <a:rPr lang="en-US" dirty="0"/>
              <a:t> </a:t>
            </a:r>
            <a:endParaRPr lang="en-CA" dirty="0"/>
          </a:p>
        </p:txBody>
      </p:sp>
      <p:sp>
        <p:nvSpPr>
          <p:cNvPr id="2" name="Footer Placeholder 1">
            <a:extLst>
              <a:ext uri="{FF2B5EF4-FFF2-40B4-BE49-F238E27FC236}">
                <a16:creationId xmlns:a16="http://schemas.microsoft.com/office/drawing/2014/main" id="{2B05CDF5-1C96-877D-3C1E-5D94D638252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78834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5E42-8DD9-5FB8-1917-FD7766F3085A}"/>
              </a:ext>
            </a:extLst>
          </p:cNvPr>
          <p:cNvSpPr>
            <a:spLocks noGrp="1"/>
          </p:cNvSpPr>
          <p:nvPr>
            <p:ph type="title"/>
          </p:nvPr>
        </p:nvSpPr>
        <p:spPr/>
        <p:txBody>
          <a:bodyPr/>
          <a:lstStyle/>
          <a:p>
            <a:r>
              <a:rPr lang="en-CA" dirty="0" err="1"/>
              <a:t>chmod</a:t>
            </a:r>
            <a:r>
              <a:rPr lang="en-CA" dirty="0"/>
              <a:t> </a:t>
            </a:r>
            <a:r>
              <a:rPr lang="en-CA" dirty="0">
                <a:sym typeface="Wingdings" panose="05000000000000000000" pitchFamily="2" charset="2"/>
              </a:rPr>
              <a:t> </a:t>
            </a:r>
            <a:r>
              <a:rPr lang="en-CA" dirty="0"/>
              <a:t>change mode </a:t>
            </a:r>
          </a:p>
        </p:txBody>
      </p:sp>
      <p:pic>
        <p:nvPicPr>
          <p:cNvPr id="5" name="Content Placeholder 4" descr="A screenshot of a computer program&#10;&#10;Description automatically generated">
            <a:extLst>
              <a:ext uri="{FF2B5EF4-FFF2-40B4-BE49-F238E27FC236}">
                <a16:creationId xmlns:a16="http://schemas.microsoft.com/office/drawing/2014/main" id="{152F571C-6ED0-4F3A-E6D7-2AF40B71E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009" y="1581669"/>
            <a:ext cx="6931109" cy="5099317"/>
          </a:xfrm>
        </p:spPr>
      </p:pic>
      <p:sp>
        <p:nvSpPr>
          <p:cNvPr id="3" name="Footer Placeholder 2">
            <a:extLst>
              <a:ext uri="{FF2B5EF4-FFF2-40B4-BE49-F238E27FC236}">
                <a16:creationId xmlns:a16="http://schemas.microsoft.com/office/drawing/2014/main" id="{6671A5E9-DB29-DA1B-B1E7-6C445E15314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357782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A8769-9BB7-5D9E-234A-E1D8ACF67840}"/>
              </a:ext>
            </a:extLst>
          </p:cNvPr>
          <p:cNvSpPr>
            <a:spLocks noGrp="1"/>
          </p:cNvSpPr>
          <p:nvPr>
            <p:ph type="title"/>
          </p:nvPr>
        </p:nvSpPr>
        <p:spPr/>
        <p:txBody>
          <a:bodyPr/>
          <a:lstStyle/>
          <a:p>
            <a:r>
              <a:rPr lang="en-US" dirty="0"/>
              <a:t>Example</a:t>
            </a:r>
            <a:endParaRPr lang="en-CA" dirty="0"/>
          </a:p>
        </p:txBody>
      </p:sp>
      <p:pic>
        <p:nvPicPr>
          <p:cNvPr id="4" name="Picture 3" descr="A black background with white text&#10;&#10;Description automatically generated">
            <a:extLst>
              <a:ext uri="{FF2B5EF4-FFF2-40B4-BE49-F238E27FC236}">
                <a16:creationId xmlns:a16="http://schemas.microsoft.com/office/drawing/2014/main" id="{BDE0F218-627A-4F26-B179-DC7CA2EC1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15" y="2259007"/>
            <a:ext cx="11314503" cy="3180444"/>
          </a:xfrm>
          <a:prstGeom prst="rect">
            <a:avLst/>
          </a:prstGeom>
        </p:spPr>
      </p:pic>
      <p:sp>
        <p:nvSpPr>
          <p:cNvPr id="3" name="Footer Placeholder 2">
            <a:extLst>
              <a:ext uri="{FF2B5EF4-FFF2-40B4-BE49-F238E27FC236}">
                <a16:creationId xmlns:a16="http://schemas.microsoft.com/office/drawing/2014/main" id="{CC9E8C74-A04D-1E98-5AF2-F2D7740F920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32660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1B0050-61E8-6542-A5ED-542B2D603988}"/>
              </a:ext>
            </a:extLst>
          </p:cNvPr>
          <p:cNvPicPr>
            <a:picLocks noChangeAspect="1"/>
          </p:cNvPicPr>
          <p:nvPr/>
        </p:nvPicPr>
        <p:blipFill>
          <a:blip r:embed="rId2"/>
          <a:stretch>
            <a:fillRect/>
          </a:stretch>
        </p:blipFill>
        <p:spPr>
          <a:xfrm>
            <a:off x="2412965" y="132457"/>
            <a:ext cx="7366069" cy="6593086"/>
          </a:xfrm>
          <a:prstGeom prst="rect">
            <a:avLst/>
          </a:prstGeom>
        </p:spPr>
      </p:pic>
      <p:sp>
        <p:nvSpPr>
          <p:cNvPr id="2" name="Footer Placeholder 1">
            <a:extLst>
              <a:ext uri="{FF2B5EF4-FFF2-40B4-BE49-F238E27FC236}">
                <a16:creationId xmlns:a16="http://schemas.microsoft.com/office/drawing/2014/main" id="{07389C0A-D063-FA9F-ABE0-32FD1FE4516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57183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4ABAA-969D-2FF2-277E-462C644EDA05}"/>
              </a:ext>
            </a:extLst>
          </p:cNvPr>
          <p:cNvPicPr>
            <a:picLocks noChangeAspect="1"/>
          </p:cNvPicPr>
          <p:nvPr/>
        </p:nvPicPr>
        <p:blipFill>
          <a:blip r:embed="rId2"/>
          <a:stretch>
            <a:fillRect/>
          </a:stretch>
        </p:blipFill>
        <p:spPr>
          <a:xfrm>
            <a:off x="225844" y="818584"/>
            <a:ext cx="11740311" cy="5220831"/>
          </a:xfrm>
          <a:prstGeom prst="rect">
            <a:avLst/>
          </a:prstGeom>
        </p:spPr>
      </p:pic>
      <p:sp>
        <p:nvSpPr>
          <p:cNvPr id="2" name="Footer Placeholder 1">
            <a:extLst>
              <a:ext uri="{FF2B5EF4-FFF2-40B4-BE49-F238E27FC236}">
                <a16:creationId xmlns:a16="http://schemas.microsoft.com/office/drawing/2014/main" id="{48B677F0-74B0-672C-430E-784F6EAD12A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72268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F776D-8469-7607-CF2C-2D028E09C525}"/>
              </a:ext>
            </a:extLst>
          </p:cNvPr>
          <p:cNvPicPr>
            <a:picLocks noChangeAspect="1"/>
          </p:cNvPicPr>
          <p:nvPr/>
        </p:nvPicPr>
        <p:blipFill>
          <a:blip r:embed="rId2"/>
          <a:stretch>
            <a:fillRect/>
          </a:stretch>
        </p:blipFill>
        <p:spPr>
          <a:xfrm>
            <a:off x="198760" y="983795"/>
            <a:ext cx="11794480" cy="3747410"/>
          </a:xfrm>
          <a:prstGeom prst="rect">
            <a:avLst/>
          </a:prstGeom>
        </p:spPr>
      </p:pic>
      <p:sp>
        <p:nvSpPr>
          <p:cNvPr id="2" name="Footer Placeholder 1">
            <a:extLst>
              <a:ext uri="{FF2B5EF4-FFF2-40B4-BE49-F238E27FC236}">
                <a16:creationId xmlns:a16="http://schemas.microsoft.com/office/drawing/2014/main" id="{139E7AB5-58A8-A39E-14AB-547B3524AA2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657783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8D8FA0-B180-2BC6-7ED1-F3C353335DA2}"/>
              </a:ext>
            </a:extLst>
          </p:cNvPr>
          <p:cNvPicPr>
            <a:picLocks noChangeAspect="1"/>
          </p:cNvPicPr>
          <p:nvPr/>
        </p:nvPicPr>
        <p:blipFill>
          <a:blip r:embed="rId2"/>
          <a:stretch>
            <a:fillRect/>
          </a:stretch>
        </p:blipFill>
        <p:spPr>
          <a:xfrm>
            <a:off x="495654" y="461511"/>
            <a:ext cx="11200691" cy="5934978"/>
          </a:xfrm>
          <a:prstGeom prst="rect">
            <a:avLst/>
          </a:prstGeom>
        </p:spPr>
      </p:pic>
      <p:sp>
        <p:nvSpPr>
          <p:cNvPr id="2" name="Footer Placeholder 1">
            <a:extLst>
              <a:ext uri="{FF2B5EF4-FFF2-40B4-BE49-F238E27FC236}">
                <a16:creationId xmlns:a16="http://schemas.microsoft.com/office/drawing/2014/main" id="{2A0A6EDD-DF4E-0B81-ACF1-9241E6B2359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66913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065B260-D244-FE90-127E-A70B00EE78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762"/>
          <a:stretch/>
        </p:blipFill>
        <p:spPr>
          <a:xfrm>
            <a:off x="5309617" y="280555"/>
            <a:ext cx="6733447" cy="3299276"/>
          </a:xfrm>
        </p:spPr>
      </p:pic>
      <p:pic>
        <p:nvPicPr>
          <p:cNvPr id="7" name="Picture 6" descr="A screenshot of a computer&#10;&#10;Description automatically generated">
            <a:extLst>
              <a:ext uri="{FF2B5EF4-FFF2-40B4-BE49-F238E27FC236}">
                <a16:creationId xmlns:a16="http://schemas.microsoft.com/office/drawing/2014/main" id="{5CFFAF09-F4D9-B162-2F91-F3C5A261C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619" y="5036823"/>
            <a:ext cx="6733447" cy="1081539"/>
          </a:xfrm>
          <a:prstGeom prst="rect">
            <a:avLst/>
          </a:prstGeom>
        </p:spPr>
      </p:pic>
      <p:sp>
        <p:nvSpPr>
          <p:cNvPr id="8" name="Rectangle: Rounded Corners 7">
            <a:extLst>
              <a:ext uri="{FF2B5EF4-FFF2-40B4-BE49-F238E27FC236}">
                <a16:creationId xmlns:a16="http://schemas.microsoft.com/office/drawing/2014/main" id="{19431C51-54A0-78E1-3559-C87AF271A32E}"/>
              </a:ext>
            </a:extLst>
          </p:cNvPr>
          <p:cNvSpPr/>
          <p:nvPr/>
        </p:nvSpPr>
        <p:spPr>
          <a:xfrm>
            <a:off x="5309617" y="3076236"/>
            <a:ext cx="6733447"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DD57ADC6-7147-6253-18C3-7046F097EC9B}"/>
              </a:ext>
            </a:extLst>
          </p:cNvPr>
          <p:cNvSpPr/>
          <p:nvPr/>
        </p:nvSpPr>
        <p:spPr>
          <a:xfrm>
            <a:off x="6605018" y="703645"/>
            <a:ext cx="1624586"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518A1311-A105-983A-CDDD-75D85B32B06F}"/>
              </a:ext>
            </a:extLst>
          </p:cNvPr>
          <p:cNvSpPr/>
          <p:nvPr/>
        </p:nvSpPr>
        <p:spPr>
          <a:xfrm>
            <a:off x="5309617" y="5249472"/>
            <a:ext cx="6733447"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0A82E0F7-84E6-93ED-A69A-8D2EA0C0271A}"/>
              </a:ext>
            </a:extLst>
          </p:cNvPr>
          <p:cNvSpPr/>
          <p:nvPr/>
        </p:nvSpPr>
        <p:spPr>
          <a:xfrm>
            <a:off x="5309617" y="5871917"/>
            <a:ext cx="6733447"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6562CCA4-C8AE-3EF8-289C-E757567310D7}"/>
              </a:ext>
            </a:extLst>
          </p:cNvPr>
          <p:cNvSpPr/>
          <p:nvPr/>
        </p:nvSpPr>
        <p:spPr>
          <a:xfrm>
            <a:off x="7152274" y="5036823"/>
            <a:ext cx="1316321"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441C21D7-EC9C-FF5C-7022-06AD74F03D72}"/>
              </a:ext>
            </a:extLst>
          </p:cNvPr>
          <p:cNvSpPr/>
          <p:nvPr/>
        </p:nvSpPr>
        <p:spPr>
          <a:xfrm>
            <a:off x="7152274" y="5625472"/>
            <a:ext cx="1316321" cy="23899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4" name="Content Placeholder 2">
            <a:extLst>
              <a:ext uri="{FF2B5EF4-FFF2-40B4-BE49-F238E27FC236}">
                <a16:creationId xmlns:a16="http://schemas.microsoft.com/office/drawing/2014/main" id="{C6427F3A-2961-B3B8-9EC9-83A3080C209E}"/>
              </a:ext>
            </a:extLst>
          </p:cNvPr>
          <p:cNvSpPr txBox="1">
            <a:spLocks/>
          </p:cNvSpPr>
          <p:nvPr/>
        </p:nvSpPr>
        <p:spPr>
          <a:xfrm>
            <a:off x="294409" y="280555"/>
            <a:ext cx="4911435" cy="6289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By default, when creating a file it is:</a:t>
            </a:r>
          </a:p>
          <a:p>
            <a:r>
              <a:rPr lang="en-US" sz="2000" dirty="0"/>
              <a:t>User &amp; Group </a:t>
            </a:r>
            <a:r>
              <a:rPr lang="en-US" sz="2000" dirty="0">
                <a:sym typeface="Wingdings" panose="05000000000000000000" pitchFamily="2" charset="2"/>
              </a:rPr>
              <a:t> read &amp; write </a:t>
            </a:r>
          </a:p>
          <a:p>
            <a:pPr marL="0" indent="0">
              <a:buNone/>
            </a:pPr>
            <a:r>
              <a:rPr lang="en-US" sz="2000" dirty="0">
                <a:sym typeface="Wingdings" panose="05000000000000000000" pitchFamily="2" charset="2"/>
              </a:rPr>
              <a:t>Q: Why execute is not?</a:t>
            </a:r>
          </a:p>
          <a:p>
            <a:pPr marL="0" indent="0">
              <a:buNone/>
            </a:pPr>
            <a:r>
              <a:rPr lang="en-US" sz="1800" dirty="0">
                <a:sym typeface="Wingdings" panose="05000000000000000000" pitchFamily="2" charset="2"/>
              </a:rPr>
              <a:t>Most files created by users are text files, scripts, or data files.</a:t>
            </a:r>
          </a:p>
          <a:p>
            <a:pPr marL="0" indent="0">
              <a:buNone/>
            </a:pPr>
            <a:r>
              <a:rPr lang="en-US" sz="1800" dirty="0">
                <a:sym typeface="Wingdings" panose="05000000000000000000" pitchFamily="2" charset="2"/>
              </a:rPr>
              <a:t>If every file were executable by default, it could </a:t>
            </a:r>
            <a:r>
              <a:rPr lang="en-US" sz="1800" b="1" dirty="0">
                <a:solidFill>
                  <a:srgbClr val="FF0000"/>
                </a:solidFill>
                <a:sym typeface="Wingdings" panose="05000000000000000000" pitchFamily="2" charset="2"/>
              </a:rPr>
              <a:t>lead to accidental or malicious execution </a:t>
            </a:r>
            <a:r>
              <a:rPr lang="en-US" sz="1800" dirty="0">
                <a:sym typeface="Wingdings" panose="05000000000000000000" pitchFamily="2" charset="2"/>
              </a:rPr>
              <a:t>of files that shouldn't be run as programs.</a:t>
            </a:r>
          </a:p>
          <a:p>
            <a:r>
              <a:rPr lang="en-US" sz="2000" dirty="0">
                <a:sym typeface="Wingdings" panose="05000000000000000000" pitchFamily="2" charset="2"/>
              </a:rPr>
              <a:t>Other  read only</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r>
              <a:rPr lang="en-US" sz="2000" dirty="0">
                <a:sym typeface="Wingdings" panose="05000000000000000000" pitchFamily="2" charset="2"/>
              </a:rPr>
              <a:t>/</a:t>
            </a:r>
            <a:r>
              <a:rPr lang="en-US" sz="2000" dirty="0" err="1">
                <a:sym typeface="Wingdings" panose="05000000000000000000" pitchFamily="2" charset="2"/>
              </a:rPr>
              <a:t>etc</a:t>
            </a:r>
            <a:r>
              <a:rPr lang="en-US" sz="2000" dirty="0">
                <a:sym typeface="Wingdings" panose="05000000000000000000" pitchFamily="2" charset="2"/>
              </a:rPr>
              <a:t>/passwd</a:t>
            </a:r>
          </a:p>
          <a:p>
            <a:r>
              <a:rPr lang="en-US" sz="2000" dirty="0">
                <a:sym typeface="Wingdings" panose="05000000000000000000" pitchFamily="2" charset="2"/>
              </a:rPr>
              <a:t>/</a:t>
            </a:r>
            <a:r>
              <a:rPr lang="en-US" sz="2000" dirty="0" err="1">
                <a:sym typeface="Wingdings" panose="05000000000000000000" pitchFamily="2" charset="2"/>
              </a:rPr>
              <a:t>etc</a:t>
            </a:r>
            <a:r>
              <a:rPr lang="en-US" sz="2000" dirty="0">
                <a:sym typeface="Wingdings" panose="05000000000000000000" pitchFamily="2" charset="2"/>
              </a:rPr>
              <a:t>/shadow</a:t>
            </a:r>
          </a:p>
          <a:p>
            <a:pPr marL="0" indent="0">
              <a:buNone/>
            </a:pPr>
            <a:r>
              <a:rPr lang="en-US" sz="1800" dirty="0"/>
              <a:t>The `/</a:t>
            </a:r>
            <a:r>
              <a:rPr lang="en-US" sz="1800" dirty="0" err="1"/>
              <a:t>etc</a:t>
            </a:r>
            <a:r>
              <a:rPr lang="en-US" sz="1800" dirty="0"/>
              <a:t>/shadow` file is highly sensitive because it stores hashed passwords. Therefore, only the `root` user is allowed to read this file</a:t>
            </a:r>
            <a:endParaRPr lang="en-CA" sz="1800" dirty="0"/>
          </a:p>
        </p:txBody>
      </p:sp>
      <p:sp>
        <p:nvSpPr>
          <p:cNvPr id="2" name="Footer Placeholder 1">
            <a:extLst>
              <a:ext uri="{FF2B5EF4-FFF2-40B4-BE49-F238E27FC236}">
                <a16:creationId xmlns:a16="http://schemas.microsoft.com/office/drawing/2014/main" id="{460D5163-518E-EC2A-5021-643EE920D2C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76471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B7DA-6004-8E6E-F69F-DE915816C3E4}"/>
              </a:ext>
            </a:extLst>
          </p:cNvPr>
          <p:cNvSpPr>
            <a:spLocks noGrp="1"/>
          </p:cNvSpPr>
          <p:nvPr>
            <p:ph type="title"/>
          </p:nvPr>
        </p:nvSpPr>
        <p:spPr/>
        <p:txBody>
          <a:bodyPr/>
          <a:lstStyle/>
          <a:p>
            <a:r>
              <a:rPr lang="en-US" dirty="0"/>
              <a:t>/</a:t>
            </a:r>
            <a:r>
              <a:rPr lang="en-US" dirty="0" err="1"/>
              <a:t>etc</a:t>
            </a:r>
            <a:r>
              <a:rPr lang="en-US" dirty="0"/>
              <a:t>/shadow</a:t>
            </a:r>
            <a:endParaRPr lang="en-CA" dirty="0"/>
          </a:p>
        </p:txBody>
      </p:sp>
      <p:sp>
        <p:nvSpPr>
          <p:cNvPr id="3" name="Content Placeholder 2">
            <a:extLst>
              <a:ext uri="{FF2B5EF4-FFF2-40B4-BE49-F238E27FC236}">
                <a16:creationId xmlns:a16="http://schemas.microsoft.com/office/drawing/2014/main" id="{7AFADAAD-1C66-AAA3-8AB4-D11AFD6694CD}"/>
              </a:ext>
            </a:extLst>
          </p:cNvPr>
          <p:cNvSpPr>
            <a:spLocks noGrp="1"/>
          </p:cNvSpPr>
          <p:nvPr>
            <p:ph idx="1"/>
          </p:nvPr>
        </p:nvSpPr>
        <p:spPr>
          <a:xfrm>
            <a:off x="838200" y="1825625"/>
            <a:ext cx="10515600" cy="2507384"/>
          </a:xfrm>
        </p:spPr>
        <p:txBody>
          <a:bodyPr>
            <a:normAutofit/>
          </a:bodyPr>
          <a:lstStyle/>
          <a:p>
            <a:r>
              <a:rPr lang="en-US" sz="2000" dirty="0"/>
              <a:t>Even though the passwords are hashed, it's crucial to protect this file from unauthorized access to prevent offline attacks, such as brute force or dictionary attacks on the hashed passwords.</a:t>
            </a:r>
            <a:endParaRPr lang="ar-JO" sz="2000" dirty="0"/>
          </a:p>
          <a:p>
            <a:r>
              <a:rPr lang="en-US" sz="2000" dirty="0"/>
              <a:t>Notice that the beginning of the hash value is the same for all three users because it is the same password, so why don't they have the same full hash value? The reason is that a random value is added to the password to make it more difficult to discover</a:t>
            </a:r>
            <a:endParaRPr lang="en-CA" sz="2000" dirty="0"/>
          </a:p>
        </p:txBody>
      </p:sp>
      <p:pic>
        <p:nvPicPr>
          <p:cNvPr id="5" name="Picture 4">
            <a:extLst>
              <a:ext uri="{FF2B5EF4-FFF2-40B4-BE49-F238E27FC236}">
                <a16:creationId xmlns:a16="http://schemas.microsoft.com/office/drawing/2014/main" id="{FCF9622B-F7D9-8BAC-20D2-3EC18B366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43" y="5956422"/>
            <a:ext cx="11724314" cy="710956"/>
          </a:xfrm>
          <a:prstGeom prst="rect">
            <a:avLst/>
          </a:prstGeom>
        </p:spPr>
      </p:pic>
      <p:pic>
        <p:nvPicPr>
          <p:cNvPr id="7" name="Picture 6" descr="A number on a black background&#10;&#10;Description automatically generated">
            <a:extLst>
              <a:ext uri="{FF2B5EF4-FFF2-40B4-BE49-F238E27FC236}">
                <a16:creationId xmlns:a16="http://schemas.microsoft.com/office/drawing/2014/main" id="{38C98ED3-E38C-73CD-BD45-1B1B2C102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43" y="4589929"/>
            <a:ext cx="4881118" cy="986892"/>
          </a:xfrm>
          <a:prstGeom prst="rect">
            <a:avLst/>
          </a:prstGeom>
        </p:spPr>
      </p:pic>
      <p:sp>
        <p:nvSpPr>
          <p:cNvPr id="4" name="Footer Placeholder 3">
            <a:extLst>
              <a:ext uri="{FF2B5EF4-FFF2-40B4-BE49-F238E27FC236}">
                <a16:creationId xmlns:a16="http://schemas.microsoft.com/office/drawing/2014/main" id="{DCD3ACF8-DEC4-EB80-570D-B82DC1B638B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29108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74E3-4DB0-A8DA-2174-202BA1755D13}"/>
              </a:ext>
            </a:extLst>
          </p:cNvPr>
          <p:cNvSpPr>
            <a:spLocks noGrp="1"/>
          </p:cNvSpPr>
          <p:nvPr>
            <p:ph type="title"/>
          </p:nvPr>
        </p:nvSpPr>
        <p:spPr/>
        <p:txBody>
          <a:bodyPr/>
          <a:lstStyle/>
          <a:p>
            <a:r>
              <a:rPr lang="en-US" dirty="0"/>
              <a:t>Login to Root User</a:t>
            </a:r>
            <a:endParaRPr lang="en-CA" dirty="0"/>
          </a:p>
        </p:txBody>
      </p:sp>
      <p:sp>
        <p:nvSpPr>
          <p:cNvPr id="3" name="Content Placeholder 2">
            <a:extLst>
              <a:ext uri="{FF2B5EF4-FFF2-40B4-BE49-F238E27FC236}">
                <a16:creationId xmlns:a16="http://schemas.microsoft.com/office/drawing/2014/main" id="{BB3FAE89-170A-F751-00E1-6845EE7B20F9}"/>
              </a:ext>
            </a:extLst>
          </p:cNvPr>
          <p:cNvSpPr>
            <a:spLocks noGrp="1"/>
          </p:cNvSpPr>
          <p:nvPr>
            <p:ph idx="1"/>
          </p:nvPr>
        </p:nvSpPr>
        <p:spPr/>
        <p:txBody>
          <a:bodyPr>
            <a:normAutofit/>
          </a:bodyPr>
          <a:lstStyle/>
          <a:p>
            <a:r>
              <a:rPr lang="en-US" sz="2000" dirty="0"/>
              <a:t>normal users do not have the ability to execute administrator commands or access the root account directly. Instead, when they attempt to perform actions that require elevated privileges, the system prompts for a password or logs the attempt if it fails.</a:t>
            </a:r>
            <a:endParaRPr lang="ar-JO" sz="2000" dirty="0"/>
          </a:p>
          <a:p>
            <a:r>
              <a:rPr lang="en-US" sz="2000" dirty="0"/>
              <a:t>if a user tries to use `</a:t>
            </a:r>
            <a:r>
              <a:rPr lang="en-US" sz="2000" dirty="0" err="1"/>
              <a:t>sudo</a:t>
            </a:r>
            <a:r>
              <a:rPr lang="en-US" sz="2000" dirty="0"/>
              <a:t>` without permission, they will see a message like `user is not in the </a:t>
            </a:r>
            <a:r>
              <a:rPr lang="en-US" sz="2000" dirty="0" err="1"/>
              <a:t>sudoers</a:t>
            </a:r>
            <a:r>
              <a:rPr lang="en-US" sz="2000" dirty="0"/>
              <a:t> file. This incident will be reported.`</a:t>
            </a:r>
            <a:endParaRPr lang="en-CA" sz="2000" dirty="0"/>
          </a:p>
        </p:txBody>
      </p:sp>
      <p:pic>
        <p:nvPicPr>
          <p:cNvPr id="5" name="Picture 4" descr="A screenshot of a computer&#10;&#10;Description automatically generated">
            <a:extLst>
              <a:ext uri="{FF2B5EF4-FFF2-40B4-BE49-F238E27FC236}">
                <a16:creationId xmlns:a16="http://schemas.microsoft.com/office/drawing/2014/main" id="{44CDA22B-AF58-41EE-BD25-0B2E850B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907" y="4121310"/>
            <a:ext cx="9353692" cy="2371566"/>
          </a:xfrm>
          <a:prstGeom prst="rect">
            <a:avLst/>
          </a:prstGeom>
        </p:spPr>
      </p:pic>
      <p:sp>
        <p:nvSpPr>
          <p:cNvPr id="6" name="Rectangle: Rounded Corners 5">
            <a:extLst>
              <a:ext uri="{FF2B5EF4-FFF2-40B4-BE49-F238E27FC236}">
                <a16:creationId xmlns:a16="http://schemas.microsoft.com/office/drawing/2014/main" id="{D9B7A2D5-FD20-E784-7416-D623BCE6EAF2}"/>
              </a:ext>
            </a:extLst>
          </p:cNvPr>
          <p:cNvSpPr/>
          <p:nvPr/>
        </p:nvSpPr>
        <p:spPr>
          <a:xfrm>
            <a:off x="2563907" y="4079746"/>
            <a:ext cx="3390084" cy="30521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368E171E-F0A0-A7D8-C9EF-ACED2D736F9B}"/>
              </a:ext>
            </a:extLst>
          </p:cNvPr>
          <p:cNvSpPr/>
          <p:nvPr/>
        </p:nvSpPr>
        <p:spPr>
          <a:xfrm>
            <a:off x="2563907" y="5427101"/>
            <a:ext cx="4803248" cy="30521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TextBox 7">
            <a:extLst>
              <a:ext uri="{FF2B5EF4-FFF2-40B4-BE49-F238E27FC236}">
                <a16:creationId xmlns:a16="http://schemas.microsoft.com/office/drawing/2014/main" id="{CD736665-1242-F045-76CC-7DD30E61158A}"/>
              </a:ext>
            </a:extLst>
          </p:cNvPr>
          <p:cNvSpPr txBox="1"/>
          <p:nvPr/>
        </p:nvSpPr>
        <p:spPr>
          <a:xfrm>
            <a:off x="2255809" y="4335234"/>
            <a:ext cx="308098" cy="369332"/>
          </a:xfrm>
          <a:prstGeom prst="rect">
            <a:avLst/>
          </a:prstGeom>
          <a:noFill/>
        </p:spPr>
        <p:txBody>
          <a:bodyPr vert="horz" wrap="none" rtlCol="0">
            <a:spAutoFit/>
          </a:bodyPr>
          <a:lstStyle/>
          <a:p>
            <a:r>
              <a:rPr lang="en-US" dirty="0"/>
              <a:t>1</a:t>
            </a:r>
            <a:endParaRPr lang="en-CA" dirty="0"/>
          </a:p>
        </p:txBody>
      </p:sp>
      <p:sp>
        <p:nvSpPr>
          <p:cNvPr id="9" name="TextBox 8">
            <a:extLst>
              <a:ext uri="{FF2B5EF4-FFF2-40B4-BE49-F238E27FC236}">
                <a16:creationId xmlns:a16="http://schemas.microsoft.com/office/drawing/2014/main" id="{95B41D59-6A05-A8A4-72AE-0EA1D4EB2191}"/>
              </a:ext>
            </a:extLst>
          </p:cNvPr>
          <p:cNvSpPr txBox="1"/>
          <p:nvPr/>
        </p:nvSpPr>
        <p:spPr>
          <a:xfrm>
            <a:off x="2255809" y="4654837"/>
            <a:ext cx="308098" cy="369332"/>
          </a:xfrm>
          <a:prstGeom prst="rect">
            <a:avLst/>
          </a:prstGeom>
          <a:noFill/>
        </p:spPr>
        <p:txBody>
          <a:bodyPr vert="horz" wrap="none" rtlCol="0">
            <a:spAutoFit/>
          </a:bodyPr>
          <a:lstStyle/>
          <a:p>
            <a:r>
              <a:rPr lang="en-US" dirty="0"/>
              <a:t>2</a:t>
            </a:r>
            <a:endParaRPr lang="en-CA" dirty="0"/>
          </a:p>
        </p:txBody>
      </p:sp>
      <p:sp>
        <p:nvSpPr>
          <p:cNvPr id="4" name="Footer Placeholder 3">
            <a:extLst>
              <a:ext uri="{FF2B5EF4-FFF2-40B4-BE49-F238E27FC236}">
                <a16:creationId xmlns:a16="http://schemas.microsoft.com/office/drawing/2014/main" id="{A740247D-4FCA-9C5D-1ACD-CD53731F3BD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87474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9EEF29D-A6F5-C65A-D074-CBACAF91DE49}"/>
              </a:ext>
            </a:extLst>
          </p:cNvPr>
          <p:cNvPicPr>
            <a:picLocks noChangeAspect="1"/>
          </p:cNvPicPr>
          <p:nvPr/>
        </p:nvPicPr>
        <p:blipFill rotWithShape="1">
          <a:blip r:embed="rId2">
            <a:extLst>
              <a:ext uri="{28A0092B-C50C-407E-A947-70E740481C1C}">
                <a14:useLocalDpi xmlns:a14="http://schemas.microsoft.com/office/drawing/2010/main" val="0"/>
              </a:ext>
            </a:extLst>
          </a:blip>
          <a:srcRect l="19347" t="5607" r="13834" b="12727"/>
          <a:stretch/>
        </p:blipFill>
        <p:spPr>
          <a:xfrm>
            <a:off x="165492" y="1685621"/>
            <a:ext cx="6163201" cy="4237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ECE29E8-28E2-547A-D3DB-1D60A3D54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39" y="1685621"/>
            <a:ext cx="5446168" cy="4237200"/>
          </a:xfrm>
          <a:prstGeom prst="rect">
            <a:avLst/>
          </a:prstGeom>
        </p:spPr>
      </p:pic>
      <p:sp>
        <p:nvSpPr>
          <p:cNvPr id="2" name="Footer Placeholder 1">
            <a:extLst>
              <a:ext uri="{FF2B5EF4-FFF2-40B4-BE49-F238E27FC236}">
                <a16:creationId xmlns:a16="http://schemas.microsoft.com/office/drawing/2014/main" id="{A85BAAC7-E65B-77C1-C910-11E14574645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54264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A43E-9F0F-B925-F818-4DADBAA7C03E}"/>
              </a:ext>
            </a:extLst>
          </p:cNvPr>
          <p:cNvSpPr>
            <a:spLocks noGrp="1"/>
          </p:cNvSpPr>
          <p:nvPr>
            <p:ph idx="1"/>
          </p:nvPr>
        </p:nvSpPr>
        <p:spPr>
          <a:xfrm>
            <a:off x="342901" y="861847"/>
            <a:ext cx="11284526" cy="5684425"/>
          </a:xfrm>
        </p:spPr>
        <p:txBody>
          <a:bodyPr>
            <a:normAutofit/>
          </a:bodyPr>
          <a:lstStyle/>
          <a:p>
            <a:r>
              <a:rPr lang="en-US" sz="2400" dirty="0"/>
              <a:t>`</a:t>
            </a:r>
            <a:r>
              <a:rPr lang="en-US" sz="2400" dirty="0" err="1"/>
              <a:t>sudo</a:t>
            </a:r>
            <a:r>
              <a:rPr lang="en-US" sz="2400" dirty="0"/>
              <a:t>`: the system checks whether the user is allowed to perform this action by consulting the `/</a:t>
            </a:r>
            <a:r>
              <a:rPr lang="en-US" sz="2400" dirty="0" err="1"/>
              <a:t>etc</a:t>
            </a:r>
            <a:r>
              <a:rPr lang="en-US" sz="2400" dirty="0"/>
              <a:t>/</a:t>
            </a:r>
            <a:r>
              <a:rPr lang="en-US" sz="2400" dirty="0" err="1"/>
              <a:t>sudoers</a:t>
            </a:r>
            <a:r>
              <a:rPr lang="en-US" sz="2400" dirty="0"/>
              <a:t>` file. If allowed, the system will prompt the user for their own password (not the root password) to verify their identity.</a:t>
            </a:r>
          </a:p>
          <a:p>
            <a:r>
              <a:rPr lang="en-US" sz="2400" dirty="0"/>
              <a:t>`</a:t>
            </a:r>
            <a:r>
              <a:rPr lang="en-US" sz="2400" dirty="0" err="1"/>
              <a:t>su</a:t>
            </a:r>
            <a:r>
              <a:rPr lang="en-US" sz="2400" dirty="0"/>
              <a:t>`: the system will ask for the root password. If the user doesn’t know the root password, the attempt will fail.</a:t>
            </a:r>
          </a:p>
          <a:p>
            <a:endParaRPr lang="en-US" sz="2400" dirty="0"/>
          </a:p>
        </p:txBody>
      </p:sp>
      <p:pic>
        <p:nvPicPr>
          <p:cNvPr id="4" name="Picture 3">
            <a:extLst>
              <a:ext uri="{FF2B5EF4-FFF2-40B4-BE49-F238E27FC236}">
                <a16:creationId xmlns:a16="http://schemas.microsoft.com/office/drawing/2014/main" id="{5F596CE2-CAEC-3689-3F04-DE979AAC744C}"/>
              </a:ext>
            </a:extLst>
          </p:cNvPr>
          <p:cNvPicPr>
            <a:picLocks noChangeAspect="1"/>
          </p:cNvPicPr>
          <p:nvPr/>
        </p:nvPicPr>
        <p:blipFill>
          <a:blip r:embed="rId2"/>
          <a:stretch>
            <a:fillRect/>
          </a:stretch>
        </p:blipFill>
        <p:spPr>
          <a:xfrm>
            <a:off x="784428" y="3429000"/>
            <a:ext cx="6530772" cy="3162154"/>
          </a:xfrm>
          <a:prstGeom prst="rect">
            <a:avLst/>
          </a:prstGeom>
        </p:spPr>
      </p:pic>
      <p:sp>
        <p:nvSpPr>
          <p:cNvPr id="5" name="Rectangle: Rounded Corners 4">
            <a:extLst>
              <a:ext uri="{FF2B5EF4-FFF2-40B4-BE49-F238E27FC236}">
                <a16:creationId xmlns:a16="http://schemas.microsoft.com/office/drawing/2014/main" id="{5871FF1D-06D5-C324-8347-A5250FC8A7F7}"/>
              </a:ext>
            </a:extLst>
          </p:cNvPr>
          <p:cNvSpPr/>
          <p:nvPr/>
        </p:nvSpPr>
        <p:spPr>
          <a:xfrm>
            <a:off x="2154004" y="3429001"/>
            <a:ext cx="841444" cy="23911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4E73202B-28A4-F36E-6AD6-9685DF2B0958}"/>
              </a:ext>
            </a:extLst>
          </p:cNvPr>
          <p:cNvSpPr/>
          <p:nvPr/>
        </p:nvSpPr>
        <p:spPr>
          <a:xfrm>
            <a:off x="1959563" y="4012325"/>
            <a:ext cx="841444" cy="23911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E03C8190-B36E-57E5-35F3-AAD5FBA9A9C2}"/>
              </a:ext>
            </a:extLst>
          </p:cNvPr>
          <p:cNvSpPr/>
          <p:nvPr/>
        </p:nvSpPr>
        <p:spPr>
          <a:xfrm>
            <a:off x="1959562" y="4595649"/>
            <a:ext cx="1319665" cy="23911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B3FDF70B-5E71-B808-C032-01584F6C33B1}"/>
              </a:ext>
            </a:extLst>
          </p:cNvPr>
          <p:cNvSpPr/>
          <p:nvPr/>
        </p:nvSpPr>
        <p:spPr>
          <a:xfrm>
            <a:off x="1959562" y="5184230"/>
            <a:ext cx="1035885" cy="23385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A772E1A0-16B4-87F9-213A-C46BC772F852}"/>
              </a:ext>
            </a:extLst>
          </p:cNvPr>
          <p:cNvSpPr/>
          <p:nvPr/>
        </p:nvSpPr>
        <p:spPr>
          <a:xfrm>
            <a:off x="2154004" y="5762298"/>
            <a:ext cx="1319664" cy="23385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TextBox 9">
            <a:extLst>
              <a:ext uri="{FF2B5EF4-FFF2-40B4-BE49-F238E27FC236}">
                <a16:creationId xmlns:a16="http://schemas.microsoft.com/office/drawing/2014/main" id="{6DD6F542-7082-BE0F-64E0-D457C6C2530E}"/>
              </a:ext>
            </a:extLst>
          </p:cNvPr>
          <p:cNvSpPr txBox="1"/>
          <p:nvPr/>
        </p:nvSpPr>
        <p:spPr>
          <a:xfrm>
            <a:off x="2971129" y="3363890"/>
            <a:ext cx="308098" cy="369332"/>
          </a:xfrm>
          <a:prstGeom prst="rect">
            <a:avLst/>
          </a:prstGeom>
          <a:noFill/>
        </p:spPr>
        <p:txBody>
          <a:bodyPr wrap="none" rtlCol="0">
            <a:spAutoFit/>
          </a:bodyPr>
          <a:lstStyle/>
          <a:p>
            <a:r>
              <a:rPr lang="en-US" b="1" dirty="0">
                <a:solidFill>
                  <a:srgbClr val="FF0000"/>
                </a:solidFill>
              </a:rPr>
              <a:t>1</a:t>
            </a:r>
            <a:endParaRPr lang="en-CA" b="1" dirty="0">
              <a:solidFill>
                <a:srgbClr val="FF0000"/>
              </a:solidFill>
            </a:endParaRPr>
          </a:p>
        </p:txBody>
      </p:sp>
      <p:sp>
        <p:nvSpPr>
          <p:cNvPr id="11" name="TextBox 10">
            <a:extLst>
              <a:ext uri="{FF2B5EF4-FFF2-40B4-BE49-F238E27FC236}">
                <a16:creationId xmlns:a16="http://schemas.microsoft.com/office/drawing/2014/main" id="{EFF54BE2-EE0F-D86A-DA0C-29007F412C48}"/>
              </a:ext>
            </a:extLst>
          </p:cNvPr>
          <p:cNvSpPr txBox="1"/>
          <p:nvPr/>
        </p:nvSpPr>
        <p:spPr>
          <a:xfrm>
            <a:off x="2817080" y="3974359"/>
            <a:ext cx="308098" cy="369332"/>
          </a:xfrm>
          <a:prstGeom prst="rect">
            <a:avLst/>
          </a:prstGeom>
          <a:noFill/>
        </p:spPr>
        <p:txBody>
          <a:bodyPr wrap="none" rtlCol="0">
            <a:spAutoFit/>
          </a:bodyPr>
          <a:lstStyle/>
          <a:p>
            <a:r>
              <a:rPr lang="en-US" b="1" dirty="0">
                <a:solidFill>
                  <a:srgbClr val="FF0000"/>
                </a:solidFill>
              </a:rPr>
              <a:t>2</a:t>
            </a:r>
            <a:endParaRPr lang="en-CA" b="1" dirty="0">
              <a:solidFill>
                <a:srgbClr val="FF0000"/>
              </a:solidFill>
            </a:endParaRPr>
          </a:p>
        </p:txBody>
      </p:sp>
      <p:sp>
        <p:nvSpPr>
          <p:cNvPr id="12" name="TextBox 11">
            <a:extLst>
              <a:ext uri="{FF2B5EF4-FFF2-40B4-BE49-F238E27FC236}">
                <a16:creationId xmlns:a16="http://schemas.microsoft.com/office/drawing/2014/main" id="{E306F345-9CBE-B4E9-A16D-BE5BBA79DF51}"/>
              </a:ext>
            </a:extLst>
          </p:cNvPr>
          <p:cNvSpPr txBox="1"/>
          <p:nvPr/>
        </p:nvSpPr>
        <p:spPr>
          <a:xfrm>
            <a:off x="3282833" y="4530538"/>
            <a:ext cx="308098" cy="369332"/>
          </a:xfrm>
          <a:prstGeom prst="rect">
            <a:avLst/>
          </a:prstGeom>
          <a:noFill/>
        </p:spPr>
        <p:txBody>
          <a:bodyPr wrap="none" rtlCol="0">
            <a:spAutoFit/>
          </a:bodyPr>
          <a:lstStyle/>
          <a:p>
            <a:r>
              <a:rPr lang="en-US" b="1" dirty="0">
                <a:solidFill>
                  <a:srgbClr val="FF0000"/>
                </a:solidFill>
              </a:rPr>
              <a:t>3</a:t>
            </a:r>
            <a:endParaRPr lang="en-CA" b="1" dirty="0">
              <a:solidFill>
                <a:srgbClr val="FF0000"/>
              </a:solidFill>
            </a:endParaRPr>
          </a:p>
        </p:txBody>
      </p:sp>
      <p:sp>
        <p:nvSpPr>
          <p:cNvPr id="13" name="TextBox 12">
            <a:extLst>
              <a:ext uri="{FF2B5EF4-FFF2-40B4-BE49-F238E27FC236}">
                <a16:creationId xmlns:a16="http://schemas.microsoft.com/office/drawing/2014/main" id="{75686CC6-0ED5-9112-8019-ABBE2E46CB63}"/>
              </a:ext>
            </a:extLst>
          </p:cNvPr>
          <p:cNvSpPr txBox="1"/>
          <p:nvPr/>
        </p:nvSpPr>
        <p:spPr>
          <a:xfrm>
            <a:off x="2971129" y="5126299"/>
            <a:ext cx="308098" cy="369332"/>
          </a:xfrm>
          <a:prstGeom prst="rect">
            <a:avLst/>
          </a:prstGeom>
          <a:noFill/>
        </p:spPr>
        <p:txBody>
          <a:bodyPr wrap="none" rtlCol="0">
            <a:spAutoFit/>
          </a:bodyPr>
          <a:lstStyle/>
          <a:p>
            <a:r>
              <a:rPr lang="en-US" b="1" dirty="0">
                <a:solidFill>
                  <a:srgbClr val="FF0000"/>
                </a:solidFill>
              </a:rPr>
              <a:t>4</a:t>
            </a:r>
            <a:endParaRPr lang="en-CA" b="1" dirty="0">
              <a:solidFill>
                <a:srgbClr val="FF0000"/>
              </a:solidFill>
            </a:endParaRPr>
          </a:p>
        </p:txBody>
      </p:sp>
      <p:sp>
        <p:nvSpPr>
          <p:cNvPr id="14" name="TextBox 13">
            <a:extLst>
              <a:ext uri="{FF2B5EF4-FFF2-40B4-BE49-F238E27FC236}">
                <a16:creationId xmlns:a16="http://schemas.microsoft.com/office/drawing/2014/main" id="{0A54FBE3-5382-13EC-ACED-2A454BD28062}"/>
              </a:ext>
            </a:extLst>
          </p:cNvPr>
          <p:cNvSpPr txBox="1"/>
          <p:nvPr/>
        </p:nvSpPr>
        <p:spPr>
          <a:xfrm>
            <a:off x="3473668" y="5697186"/>
            <a:ext cx="308098" cy="369332"/>
          </a:xfrm>
          <a:prstGeom prst="rect">
            <a:avLst/>
          </a:prstGeom>
          <a:noFill/>
        </p:spPr>
        <p:txBody>
          <a:bodyPr wrap="none" rtlCol="0">
            <a:spAutoFit/>
          </a:bodyPr>
          <a:lstStyle/>
          <a:p>
            <a:r>
              <a:rPr lang="en-US" b="1" dirty="0">
                <a:solidFill>
                  <a:srgbClr val="FF0000"/>
                </a:solidFill>
              </a:rPr>
              <a:t>5</a:t>
            </a:r>
            <a:endParaRPr lang="en-CA" b="1" dirty="0">
              <a:solidFill>
                <a:srgbClr val="FF0000"/>
              </a:solidFill>
            </a:endParaRPr>
          </a:p>
        </p:txBody>
      </p:sp>
      <p:sp>
        <p:nvSpPr>
          <p:cNvPr id="2" name="Footer Placeholder 1">
            <a:extLst>
              <a:ext uri="{FF2B5EF4-FFF2-40B4-BE49-F238E27FC236}">
                <a16:creationId xmlns:a16="http://schemas.microsoft.com/office/drawing/2014/main" id="{E8C8FE8E-A406-758B-D367-11D329475A7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04193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A43E-9F0F-B925-F818-4DADBAA7C03E}"/>
              </a:ext>
            </a:extLst>
          </p:cNvPr>
          <p:cNvSpPr>
            <a:spLocks noGrp="1"/>
          </p:cNvSpPr>
          <p:nvPr>
            <p:ph idx="1"/>
          </p:nvPr>
        </p:nvSpPr>
        <p:spPr>
          <a:xfrm>
            <a:off x="342901" y="290945"/>
            <a:ext cx="11284526" cy="6255328"/>
          </a:xfrm>
        </p:spPr>
        <p:txBody>
          <a:bodyPr>
            <a:normAutofit/>
          </a:bodyPr>
          <a:lstStyle/>
          <a:p>
            <a:r>
              <a:rPr lang="en-US" sz="2400" dirty="0"/>
              <a:t>Logging of Failed Login Attempts: </a:t>
            </a:r>
            <a:r>
              <a:rPr lang="en-US" sz="2400" dirty="0">
                <a:sym typeface="Wingdings" panose="05000000000000000000" pitchFamily="2" charset="2"/>
              </a:rPr>
              <a:t> </a:t>
            </a:r>
            <a:r>
              <a:rPr lang="en-US" sz="2400" dirty="0"/>
              <a:t>`/var/log` directory</a:t>
            </a:r>
          </a:p>
          <a:p>
            <a:pPr lvl="1"/>
            <a:r>
              <a:rPr lang="en-US" sz="2000" b="1" dirty="0">
                <a:solidFill>
                  <a:srgbClr val="FF0000"/>
                </a:solidFill>
              </a:rPr>
              <a:t>`/var/log/auth.log`: </a:t>
            </a:r>
            <a:r>
              <a:rPr lang="en-US" sz="2000" dirty="0"/>
              <a:t>On Debian-based systems (like Ubuntu), authentication logs, including `</a:t>
            </a:r>
            <a:r>
              <a:rPr lang="en-US" sz="2000" dirty="0" err="1"/>
              <a:t>sudo</a:t>
            </a:r>
            <a:r>
              <a:rPr lang="en-US" sz="2000" dirty="0"/>
              <a:t>` attempts and `</a:t>
            </a:r>
            <a:r>
              <a:rPr lang="en-US" sz="2000" dirty="0" err="1"/>
              <a:t>su</a:t>
            </a:r>
            <a:r>
              <a:rPr lang="en-US" sz="2000" dirty="0"/>
              <a:t>` attempts, are recorded here.</a:t>
            </a:r>
          </a:p>
          <a:p>
            <a:pPr lvl="1"/>
            <a:r>
              <a:rPr lang="en-US" sz="2000" b="1" dirty="0">
                <a:solidFill>
                  <a:srgbClr val="FF0000"/>
                </a:solidFill>
              </a:rPr>
              <a:t>`/var/log/secure`: </a:t>
            </a:r>
            <a:r>
              <a:rPr lang="en-US" sz="2000" dirty="0"/>
              <a:t>On Red Hat-based systems (like CentOS and Fedora), the corresponding log file is `/var/log/secure`.</a:t>
            </a:r>
          </a:p>
          <a:p>
            <a:r>
              <a:rPr lang="en-US" sz="2000" dirty="0"/>
              <a:t>Contents: These log files record details such as the date and time of the attempt, the user who attempted the action, the command they tried to execute, and whether the attempt was successful.</a:t>
            </a:r>
            <a:endParaRPr lang="en-CA" sz="2000" dirty="0"/>
          </a:p>
        </p:txBody>
      </p:sp>
      <p:pic>
        <p:nvPicPr>
          <p:cNvPr id="4" name="Picture 3">
            <a:extLst>
              <a:ext uri="{FF2B5EF4-FFF2-40B4-BE49-F238E27FC236}">
                <a16:creationId xmlns:a16="http://schemas.microsoft.com/office/drawing/2014/main" id="{2D6AB86C-7B3D-2EF7-3420-BD60DECFC197}"/>
              </a:ext>
            </a:extLst>
          </p:cNvPr>
          <p:cNvPicPr>
            <a:picLocks noChangeAspect="1"/>
          </p:cNvPicPr>
          <p:nvPr/>
        </p:nvPicPr>
        <p:blipFill>
          <a:blip r:embed="rId2"/>
          <a:stretch>
            <a:fillRect/>
          </a:stretch>
        </p:blipFill>
        <p:spPr>
          <a:xfrm>
            <a:off x="194439" y="2916741"/>
            <a:ext cx="11803122" cy="3629532"/>
          </a:xfrm>
          <a:prstGeom prst="rect">
            <a:avLst/>
          </a:prstGeom>
        </p:spPr>
      </p:pic>
      <p:sp>
        <p:nvSpPr>
          <p:cNvPr id="5" name="Rectangle: Rounded Corners 4">
            <a:extLst>
              <a:ext uri="{FF2B5EF4-FFF2-40B4-BE49-F238E27FC236}">
                <a16:creationId xmlns:a16="http://schemas.microsoft.com/office/drawing/2014/main" id="{D50E6073-1AEB-05D4-277B-6371C2420D39}"/>
              </a:ext>
            </a:extLst>
          </p:cNvPr>
          <p:cNvSpPr/>
          <p:nvPr/>
        </p:nvSpPr>
        <p:spPr>
          <a:xfrm>
            <a:off x="1223838" y="2916741"/>
            <a:ext cx="2486314" cy="18381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46DB87F2-967D-8655-DBAB-E356618FC747}"/>
              </a:ext>
            </a:extLst>
          </p:cNvPr>
          <p:cNvSpPr/>
          <p:nvPr/>
        </p:nvSpPr>
        <p:spPr>
          <a:xfrm>
            <a:off x="3888210" y="4961003"/>
            <a:ext cx="2039624" cy="16804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043C3FDD-316E-7E52-8A7D-335B3F974C63}"/>
              </a:ext>
            </a:extLst>
          </p:cNvPr>
          <p:cNvSpPr/>
          <p:nvPr/>
        </p:nvSpPr>
        <p:spPr>
          <a:xfrm>
            <a:off x="2645053" y="5307844"/>
            <a:ext cx="2486314" cy="18381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6131BC47-8606-3E39-E069-37D530695D0B}"/>
              </a:ext>
            </a:extLst>
          </p:cNvPr>
          <p:cNvSpPr/>
          <p:nvPr/>
        </p:nvSpPr>
        <p:spPr>
          <a:xfrm>
            <a:off x="2274919" y="5472545"/>
            <a:ext cx="6585302" cy="360696"/>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5BF328E-3BFD-AEC3-939C-0C5CD90221DA}"/>
              </a:ext>
            </a:extLst>
          </p:cNvPr>
          <p:cNvSpPr/>
          <p:nvPr/>
        </p:nvSpPr>
        <p:spPr>
          <a:xfrm>
            <a:off x="4466279" y="6005945"/>
            <a:ext cx="2486314" cy="183811"/>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2D36DB72-06CB-B669-FB8D-0629E1C22A7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32237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white text&#10;&#10;Description automatically generated">
            <a:extLst>
              <a:ext uri="{FF2B5EF4-FFF2-40B4-BE49-F238E27FC236}">
                <a16:creationId xmlns:a16="http://schemas.microsoft.com/office/drawing/2014/main" id="{CC806859-82D4-628F-1B49-CC90D868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09" y="1891361"/>
            <a:ext cx="4534533" cy="514422"/>
          </a:xfrm>
          <a:prstGeom prst="rect">
            <a:avLst/>
          </a:prstGeom>
        </p:spPr>
      </p:pic>
      <p:pic>
        <p:nvPicPr>
          <p:cNvPr id="5" name="Picture 4" descr="A close up of white text&#10;&#10;Description automatically generated">
            <a:extLst>
              <a:ext uri="{FF2B5EF4-FFF2-40B4-BE49-F238E27FC236}">
                <a16:creationId xmlns:a16="http://schemas.microsoft.com/office/drawing/2014/main" id="{A727BE3B-68FC-5A17-139F-7AC624A61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83" y="2552481"/>
            <a:ext cx="4544059" cy="571580"/>
          </a:xfrm>
          <a:prstGeom prst="rect">
            <a:avLst/>
          </a:prstGeom>
        </p:spPr>
      </p:pic>
      <p:pic>
        <p:nvPicPr>
          <p:cNvPr id="6" name="Picture 5">
            <a:extLst>
              <a:ext uri="{FF2B5EF4-FFF2-40B4-BE49-F238E27FC236}">
                <a16:creationId xmlns:a16="http://schemas.microsoft.com/office/drawing/2014/main" id="{A5D90F90-57B4-1292-E618-847157AD5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09" y="1569667"/>
            <a:ext cx="2562583" cy="200053"/>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62639732-BE6A-5D20-E861-5D1BA5FC41C9}"/>
              </a:ext>
            </a:extLst>
          </p:cNvPr>
          <p:cNvPicPr>
            <a:picLocks noChangeAspect="1"/>
          </p:cNvPicPr>
          <p:nvPr/>
        </p:nvPicPr>
        <p:blipFill>
          <a:blip r:embed="rId5">
            <a:extLst>
              <a:ext uri="{28A0092B-C50C-407E-A947-70E740481C1C}">
                <a14:useLocalDpi xmlns:a14="http://schemas.microsoft.com/office/drawing/2010/main" val="0"/>
              </a:ext>
            </a:extLst>
          </a:blip>
          <a:srcRect b="5797"/>
          <a:stretch/>
        </p:blipFill>
        <p:spPr>
          <a:xfrm>
            <a:off x="313383" y="3239820"/>
            <a:ext cx="6687483" cy="3096057"/>
          </a:xfrm>
          <a:prstGeom prst="rect">
            <a:avLst/>
          </a:prstGeom>
        </p:spPr>
      </p:pic>
      <p:pic>
        <p:nvPicPr>
          <p:cNvPr id="10" name="Picture 9">
            <a:extLst>
              <a:ext uri="{FF2B5EF4-FFF2-40B4-BE49-F238E27FC236}">
                <a16:creationId xmlns:a16="http://schemas.microsoft.com/office/drawing/2014/main" id="{1BD96810-1F0C-84CC-00D0-8ABEECB6A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383" y="6335877"/>
            <a:ext cx="2457793" cy="381053"/>
          </a:xfrm>
          <a:prstGeom prst="rect">
            <a:avLst/>
          </a:prstGeom>
        </p:spPr>
      </p:pic>
      <p:sp>
        <p:nvSpPr>
          <p:cNvPr id="2" name="Title 1">
            <a:extLst>
              <a:ext uri="{FF2B5EF4-FFF2-40B4-BE49-F238E27FC236}">
                <a16:creationId xmlns:a16="http://schemas.microsoft.com/office/drawing/2014/main" id="{33E6D02C-AC33-6425-EB7D-B925157F0455}"/>
              </a:ext>
            </a:extLst>
          </p:cNvPr>
          <p:cNvSpPr>
            <a:spLocks noGrp="1"/>
          </p:cNvSpPr>
          <p:nvPr>
            <p:ph type="title"/>
          </p:nvPr>
        </p:nvSpPr>
        <p:spPr>
          <a:xfrm>
            <a:off x="838200" y="365125"/>
            <a:ext cx="10515600" cy="1325563"/>
          </a:xfrm>
        </p:spPr>
        <p:txBody>
          <a:bodyPr/>
          <a:lstStyle/>
          <a:p>
            <a:r>
              <a:rPr lang="en-US" dirty="0"/>
              <a:t>/</a:t>
            </a:r>
            <a:r>
              <a:rPr lang="en-US" dirty="0" err="1"/>
              <a:t>etc</a:t>
            </a:r>
            <a:r>
              <a:rPr lang="en-US" dirty="0"/>
              <a:t>/passwd  </a:t>
            </a:r>
            <a:r>
              <a:rPr lang="en-US" dirty="0">
                <a:sym typeface="Wingdings" panose="05000000000000000000" pitchFamily="2" charset="2"/>
              </a:rPr>
              <a:t> /bin/bash-python3</a:t>
            </a:r>
            <a:endParaRPr lang="en-CA" dirty="0"/>
          </a:p>
        </p:txBody>
      </p:sp>
      <p:sp>
        <p:nvSpPr>
          <p:cNvPr id="3" name="Rectangle: Rounded Corners 2">
            <a:extLst>
              <a:ext uri="{FF2B5EF4-FFF2-40B4-BE49-F238E27FC236}">
                <a16:creationId xmlns:a16="http://schemas.microsoft.com/office/drawing/2014/main" id="{0743C5AA-7DA6-A78D-B40D-BA622A7DC95F}"/>
              </a:ext>
            </a:extLst>
          </p:cNvPr>
          <p:cNvSpPr/>
          <p:nvPr/>
        </p:nvSpPr>
        <p:spPr>
          <a:xfrm>
            <a:off x="1334875" y="1569667"/>
            <a:ext cx="1550617" cy="20005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F3A8B5F-7563-246C-A3AB-D7573FBB803F}"/>
              </a:ext>
            </a:extLst>
          </p:cNvPr>
          <p:cNvSpPr/>
          <p:nvPr/>
        </p:nvSpPr>
        <p:spPr>
          <a:xfrm>
            <a:off x="2136003" y="2222091"/>
            <a:ext cx="1787067" cy="1949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898B5115-2F0A-C259-BD5F-48352880993A}"/>
              </a:ext>
            </a:extLst>
          </p:cNvPr>
          <p:cNvSpPr/>
          <p:nvPr/>
        </p:nvSpPr>
        <p:spPr>
          <a:xfrm>
            <a:off x="2136003" y="2895230"/>
            <a:ext cx="2062371" cy="1765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3E0965F2-CEFD-0F5F-0EA5-D9794DF858DA}"/>
              </a:ext>
            </a:extLst>
          </p:cNvPr>
          <p:cNvSpPr/>
          <p:nvPr/>
        </p:nvSpPr>
        <p:spPr>
          <a:xfrm>
            <a:off x="1334876" y="3239820"/>
            <a:ext cx="700402" cy="1765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95D9EEB8-D132-E037-31F7-80903D8A9B37}"/>
              </a:ext>
            </a:extLst>
          </p:cNvPr>
          <p:cNvSpPr/>
          <p:nvPr/>
        </p:nvSpPr>
        <p:spPr>
          <a:xfrm>
            <a:off x="137798" y="3414494"/>
            <a:ext cx="7029918" cy="333734"/>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20AF46B8-9070-DEF0-2C18-9D1FF2440E76}"/>
              </a:ext>
            </a:extLst>
          </p:cNvPr>
          <p:cNvSpPr/>
          <p:nvPr/>
        </p:nvSpPr>
        <p:spPr>
          <a:xfrm>
            <a:off x="313382" y="3748227"/>
            <a:ext cx="3265559" cy="666457"/>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29334AB0-CA23-3127-2C05-754DF20BDC06}"/>
              </a:ext>
            </a:extLst>
          </p:cNvPr>
          <p:cNvSpPr/>
          <p:nvPr/>
        </p:nvSpPr>
        <p:spPr>
          <a:xfrm>
            <a:off x="137798" y="4414683"/>
            <a:ext cx="2920034" cy="550783"/>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47BCC88F-B56B-E2C3-2432-231BE108465C}"/>
              </a:ext>
            </a:extLst>
          </p:cNvPr>
          <p:cNvSpPr/>
          <p:nvPr/>
        </p:nvSpPr>
        <p:spPr>
          <a:xfrm>
            <a:off x="137798" y="5951040"/>
            <a:ext cx="2920034" cy="765890"/>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6" name="Footer Placeholder 15">
            <a:extLst>
              <a:ext uri="{FF2B5EF4-FFF2-40B4-BE49-F238E27FC236}">
                <a16:creationId xmlns:a16="http://schemas.microsoft.com/office/drawing/2014/main" id="{C9ED5317-9764-3736-441F-0CB93F18E8D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592311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ABE1-6C2B-66F3-1ACD-CE4661B6D77A}"/>
              </a:ext>
            </a:extLst>
          </p:cNvPr>
          <p:cNvSpPr>
            <a:spLocks noGrp="1"/>
          </p:cNvSpPr>
          <p:nvPr>
            <p:ph type="title"/>
          </p:nvPr>
        </p:nvSpPr>
        <p:spPr/>
        <p:txBody>
          <a:bodyPr/>
          <a:lstStyle/>
          <a:p>
            <a:r>
              <a:rPr lang="en-US" dirty="0"/>
              <a:t>Permission of Files</a:t>
            </a:r>
            <a:endParaRPr lang="en-CA" dirty="0"/>
          </a:p>
        </p:txBody>
      </p:sp>
      <p:pic>
        <p:nvPicPr>
          <p:cNvPr id="5" name="Content Placeholder 4" descr="A computer screen shot of a computer program&#10;&#10;Description automatically generated">
            <a:extLst>
              <a:ext uri="{FF2B5EF4-FFF2-40B4-BE49-F238E27FC236}">
                <a16:creationId xmlns:a16="http://schemas.microsoft.com/office/drawing/2014/main" id="{F8B5F101-00A5-DB66-5AB6-F545E15E68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8134" y="2235699"/>
            <a:ext cx="5153744" cy="4305901"/>
          </a:xfrm>
        </p:spPr>
      </p:pic>
      <p:pic>
        <p:nvPicPr>
          <p:cNvPr id="7" name="Picture 6" descr="A computer screen shot of white text&#10;&#10;Description automatically generated">
            <a:extLst>
              <a:ext uri="{FF2B5EF4-FFF2-40B4-BE49-F238E27FC236}">
                <a16:creationId xmlns:a16="http://schemas.microsoft.com/office/drawing/2014/main" id="{E2E5DC5B-79C7-2A94-DCFF-5140F549E54C}"/>
              </a:ext>
            </a:extLst>
          </p:cNvPr>
          <p:cNvPicPr>
            <a:picLocks noChangeAspect="1"/>
          </p:cNvPicPr>
          <p:nvPr/>
        </p:nvPicPr>
        <p:blipFill>
          <a:blip r:embed="rId3">
            <a:extLst>
              <a:ext uri="{28A0092B-C50C-407E-A947-70E740481C1C}">
                <a14:useLocalDpi xmlns:a14="http://schemas.microsoft.com/office/drawing/2010/main" val="0"/>
              </a:ext>
            </a:extLst>
          </a:blip>
          <a:srcRect b="31050"/>
          <a:stretch/>
        </p:blipFill>
        <p:spPr>
          <a:xfrm>
            <a:off x="6508134" y="471943"/>
            <a:ext cx="4982270" cy="1583000"/>
          </a:xfrm>
          <a:prstGeom prst="rect">
            <a:avLst/>
          </a:prstGeom>
        </p:spPr>
      </p:pic>
      <p:sp>
        <p:nvSpPr>
          <p:cNvPr id="3" name="Footer Placeholder 2">
            <a:extLst>
              <a:ext uri="{FF2B5EF4-FFF2-40B4-BE49-F238E27FC236}">
                <a16:creationId xmlns:a16="http://schemas.microsoft.com/office/drawing/2014/main" id="{EE0C31F8-D5F5-793E-BF21-2B87CAA182B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73503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9C02-EC1F-8084-B528-C9129395B977}"/>
              </a:ext>
            </a:extLst>
          </p:cNvPr>
          <p:cNvSpPr>
            <a:spLocks noGrp="1"/>
          </p:cNvSpPr>
          <p:nvPr>
            <p:ph type="title"/>
          </p:nvPr>
        </p:nvSpPr>
        <p:spPr/>
        <p:txBody>
          <a:bodyPr/>
          <a:lstStyle/>
          <a:p>
            <a:r>
              <a:rPr lang="en-US" dirty="0"/>
              <a:t>Day 9</a:t>
            </a:r>
            <a:endParaRPr lang="en-CA" dirty="0"/>
          </a:p>
        </p:txBody>
      </p:sp>
      <p:sp>
        <p:nvSpPr>
          <p:cNvPr id="3" name="Content Placeholder 2">
            <a:extLst>
              <a:ext uri="{FF2B5EF4-FFF2-40B4-BE49-F238E27FC236}">
                <a16:creationId xmlns:a16="http://schemas.microsoft.com/office/drawing/2014/main" id="{168388D0-81A6-BC0F-3A35-1C59F1A95A20}"/>
              </a:ext>
            </a:extLst>
          </p:cNvPr>
          <p:cNvSpPr>
            <a:spLocks noGrp="1"/>
          </p:cNvSpPr>
          <p:nvPr>
            <p:ph idx="1"/>
          </p:nvPr>
        </p:nvSpPr>
        <p:spPr>
          <a:xfrm>
            <a:off x="838200" y="1825625"/>
            <a:ext cx="10515600" cy="4761988"/>
          </a:xfrm>
        </p:spPr>
        <p:txBody>
          <a:bodyPr>
            <a:normAutofit/>
          </a:bodyPr>
          <a:lstStyle/>
          <a:p>
            <a:r>
              <a:rPr lang="en-US" sz="2400" dirty="0"/>
              <a:t>Outline</a:t>
            </a:r>
          </a:p>
          <a:p>
            <a:pPr lvl="1"/>
            <a:r>
              <a:rPr lang="en-US" sz="2000" dirty="0"/>
              <a:t>Review </a:t>
            </a:r>
            <a:r>
              <a:rPr lang="en-US" sz="2000" dirty="0" err="1"/>
              <a:t>chmod</a:t>
            </a:r>
            <a:endParaRPr lang="en-US" sz="2000" dirty="0"/>
          </a:p>
          <a:p>
            <a:pPr lvl="1"/>
            <a:r>
              <a:rPr lang="en-US" sz="2000" dirty="0"/>
              <a:t>Process</a:t>
            </a:r>
          </a:p>
          <a:p>
            <a:pPr lvl="2"/>
            <a:r>
              <a:rPr lang="en-US" sz="1800" dirty="0"/>
              <a:t>Intro</a:t>
            </a:r>
          </a:p>
          <a:p>
            <a:pPr lvl="2"/>
            <a:r>
              <a:rPr lang="en-US" sz="1800" dirty="0"/>
              <a:t>PID, PPID, State</a:t>
            </a:r>
          </a:p>
          <a:p>
            <a:pPr lvl="2"/>
            <a:r>
              <a:rPr lang="en-US" sz="1800" dirty="0"/>
              <a:t>Fork </a:t>
            </a:r>
            <a:r>
              <a:rPr lang="en-US" sz="1800" dirty="0">
                <a:sym typeface="Wingdings" panose="05000000000000000000" pitchFamily="2" charset="2"/>
              </a:rPr>
              <a:t> bash</a:t>
            </a:r>
            <a:endParaRPr lang="en-US" sz="1800" dirty="0"/>
          </a:p>
          <a:p>
            <a:pPr lvl="2"/>
            <a:r>
              <a:rPr lang="en-US" sz="1800" dirty="0"/>
              <a:t>Kill </a:t>
            </a:r>
            <a:r>
              <a:rPr lang="en-US" sz="1800" dirty="0">
                <a:sym typeface="Wingdings" panose="05000000000000000000" pitchFamily="2" charset="2"/>
              </a:rPr>
              <a:t></a:t>
            </a:r>
            <a:r>
              <a:rPr lang="en-US" sz="1800" dirty="0"/>
              <a:t> exit</a:t>
            </a:r>
          </a:p>
          <a:p>
            <a:pPr lvl="2"/>
            <a:r>
              <a:rPr lang="en-US" sz="1800" dirty="0"/>
              <a:t>Echo $$</a:t>
            </a:r>
          </a:p>
          <a:p>
            <a:pPr lvl="2"/>
            <a:r>
              <a:rPr lang="en-US" sz="1800" dirty="0"/>
              <a:t>Firefox, sleep</a:t>
            </a:r>
          </a:p>
          <a:p>
            <a:pPr lvl="2"/>
            <a:r>
              <a:rPr lang="en-US" sz="1800" dirty="0"/>
              <a:t>Ctrl + C</a:t>
            </a:r>
          </a:p>
          <a:p>
            <a:pPr lvl="2"/>
            <a:r>
              <a:rPr lang="en-US" sz="1800" dirty="0"/>
              <a:t>Ctrl + Z</a:t>
            </a:r>
          </a:p>
          <a:p>
            <a:pPr lvl="2"/>
            <a:r>
              <a:rPr lang="en-US" sz="1800" dirty="0"/>
              <a:t>Jobs</a:t>
            </a:r>
          </a:p>
          <a:p>
            <a:pPr lvl="2"/>
            <a:r>
              <a:rPr lang="en-US" sz="1800" dirty="0" err="1"/>
              <a:t>Fg</a:t>
            </a:r>
            <a:r>
              <a:rPr lang="en-US" sz="1800" dirty="0"/>
              <a:t> %&lt;…&gt;</a:t>
            </a:r>
          </a:p>
          <a:p>
            <a:pPr lvl="2"/>
            <a:r>
              <a:rPr lang="en-US" sz="1800" dirty="0"/>
              <a:t>&amp;</a:t>
            </a:r>
          </a:p>
          <a:p>
            <a:pPr lvl="2"/>
            <a:endParaRPr lang="en-US" sz="1800" dirty="0"/>
          </a:p>
          <a:p>
            <a:pPr lvl="1"/>
            <a:endParaRPr lang="en-CA" sz="2000" dirty="0"/>
          </a:p>
        </p:txBody>
      </p:sp>
      <p:sp>
        <p:nvSpPr>
          <p:cNvPr id="4" name="Footer Placeholder 3">
            <a:extLst>
              <a:ext uri="{FF2B5EF4-FFF2-40B4-BE49-F238E27FC236}">
                <a16:creationId xmlns:a16="http://schemas.microsoft.com/office/drawing/2014/main" id="{42FDFA0B-30DE-96E0-C1E1-BD667040159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60352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9C02-EC1F-8084-B528-C9129395B977}"/>
              </a:ext>
            </a:extLst>
          </p:cNvPr>
          <p:cNvSpPr>
            <a:spLocks noGrp="1"/>
          </p:cNvSpPr>
          <p:nvPr>
            <p:ph type="title"/>
          </p:nvPr>
        </p:nvSpPr>
        <p:spPr/>
        <p:txBody>
          <a:bodyPr/>
          <a:lstStyle/>
          <a:p>
            <a:r>
              <a:rPr lang="en-US" dirty="0"/>
              <a:t>Day 9</a:t>
            </a:r>
            <a:endParaRPr lang="en-CA" dirty="0"/>
          </a:p>
        </p:txBody>
      </p:sp>
      <p:sp>
        <p:nvSpPr>
          <p:cNvPr id="3" name="Content Placeholder 2">
            <a:extLst>
              <a:ext uri="{FF2B5EF4-FFF2-40B4-BE49-F238E27FC236}">
                <a16:creationId xmlns:a16="http://schemas.microsoft.com/office/drawing/2014/main" id="{168388D0-81A6-BC0F-3A35-1C59F1A95A20}"/>
              </a:ext>
            </a:extLst>
          </p:cNvPr>
          <p:cNvSpPr>
            <a:spLocks noGrp="1"/>
          </p:cNvSpPr>
          <p:nvPr>
            <p:ph idx="1"/>
          </p:nvPr>
        </p:nvSpPr>
        <p:spPr>
          <a:xfrm>
            <a:off x="838200" y="1825625"/>
            <a:ext cx="10515600" cy="4761988"/>
          </a:xfrm>
        </p:spPr>
        <p:txBody>
          <a:bodyPr>
            <a:normAutofit/>
          </a:bodyPr>
          <a:lstStyle/>
          <a:p>
            <a:r>
              <a:rPr lang="en-US" sz="2400" dirty="0"/>
              <a:t>Outline</a:t>
            </a:r>
          </a:p>
          <a:p>
            <a:pPr lvl="1"/>
            <a:r>
              <a:rPr lang="en-US" sz="2000" dirty="0"/>
              <a:t>Process </a:t>
            </a:r>
            <a:r>
              <a:rPr lang="en-US" sz="2000" dirty="0" err="1"/>
              <a:t>Cont</a:t>
            </a:r>
            <a:r>
              <a:rPr lang="en-US" sz="2000" dirty="0"/>
              <a:t>…</a:t>
            </a:r>
          </a:p>
          <a:p>
            <a:pPr lvl="2"/>
            <a:r>
              <a:rPr lang="en-US" sz="1800" dirty="0" err="1"/>
              <a:t>ps</a:t>
            </a:r>
            <a:endParaRPr lang="en-US" sz="1800" dirty="0"/>
          </a:p>
          <a:p>
            <a:pPr lvl="2"/>
            <a:r>
              <a:rPr lang="en-US" sz="1800" dirty="0"/>
              <a:t>Ps –a</a:t>
            </a:r>
          </a:p>
          <a:p>
            <a:pPr lvl="2"/>
            <a:r>
              <a:rPr lang="en-US" sz="1800" dirty="0"/>
              <a:t>Ps –aux</a:t>
            </a:r>
          </a:p>
          <a:p>
            <a:pPr lvl="2"/>
            <a:r>
              <a:rPr lang="en-US" sz="1800" dirty="0"/>
              <a:t>Ps –aux | more</a:t>
            </a:r>
          </a:p>
          <a:p>
            <a:pPr lvl="2"/>
            <a:r>
              <a:rPr lang="en-US" sz="1800" dirty="0" err="1"/>
              <a:t>Pstree</a:t>
            </a:r>
            <a:endParaRPr lang="en-US" sz="1800" dirty="0"/>
          </a:p>
          <a:p>
            <a:pPr lvl="1"/>
            <a:r>
              <a:rPr lang="en-US" sz="2200" dirty="0" err="1"/>
              <a:t>Gnom</a:t>
            </a:r>
            <a:endParaRPr lang="en-US" sz="2200" dirty="0"/>
          </a:p>
          <a:p>
            <a:pPr lvl="1"/>
            <a:r>
              <a:rPr lang="en-US" sz="2200" dirty="0"/>
              <a:t>Ctrl + Shift + f4</a:t>
            </a:r>
          </a:p>
          <a:p>
            <a:pPr lvl="1"/>
            <a:endParaRPr lang="en-US" sz="2200" dirty="0"/>
          </a:p>
          <a:p>
            <a:pPr lvl="2"/>
            <a:endParaRPr lang="en-US" sz="1800" dirty="0"/>
          </a:p>
          <a:p>
            <a:pPr lvl="2"/>
            <a:endParaRPr lang="en-US" sz="1800" dirty="0"/>
          </a:p>
          <a:p>
            <a:pPr lvl="1"/>
            <a:endParaRPr lang="en-CA" sz="2000" dirty="0"/>
          </a:p>
        </p:txBody>
      </p:sp>
      <p:sp>
        <p:nvSpPr>
          <p:cNvPr id="4" name="Footer Placeholder 3">
            <a:extLst>
              <a:ext uri="{FF2B5EF4-FFF2-40B4-BE49-F238E27FC236}">
                <a16:creationId xmlns:a16="http://schemas.microsoft.com/office/drawing/2014/main" id="{05EE1095-A72A-4241-043C-B4A69B93F76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63263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9C02-EC1F-8084-B528-C9129395B977}"/>
              </a:ext>
            </a:extLst>
          </p:cNvPr>
          <p:cNvSpPr>
            <a:spLocks noGrp="1"/>
          </p:cNvSpPr>
          <p:nvPr>
            <p:ph type="title"/>
          </p:nvPr>
        </p:nvSpPr>
        <p:spPr/>
        <p:txBody>
          <a:bodyPr/>
          <a:lstStyle/>
          <a:p>
            <a:r>
              <a:rPr lang="en-US" dirty="0"/>
              <a:t>Day 9</a:t>
            </a:r>
            <a:endParaRPr lang="en-CA" dirty="0"/>
          </a:p>
        </p:txBody>
      </p:sp>
      <p:sp>
        <p:nvSpPr>
          <p:cNvPr id="3" name="Content Placeholder 2">
            <a:extLst>
              <a:ext uri="{FF2B5EF4-FFF2-40B4-BE49-F238E27FC236}">
                <a16:creationId xmlns:a16="http://schemas.microsoft.com/office/drawing/2014/main" id="{168388D0-81A6-BC0F-3A35-1C59F1A95A20}"/>
              </a:ext>
            </a:extLst>
          </p:cNvPr>
          <p:cNvSpPr>
            <a:spLocks noGrp="1"/>
          </p:cNvSpPr>
          <p:nvPr>
            <p:ph idx="1"/>
          </p:nvPr>
        </p:nvSpPr>
        <p:spPr>
          <a:xfrm>
            <a:off x="838200" y="1825625"/>
            <a:ext cx="10515600" cy="4761988"/>
          </a:xfrm>
        </p:spPr>
        <p:txBody>
          <a:bodyPr>
            <a:normAutofit/>
          </a:bodyPr>
          <a:lstStyle/>
          <a:p>
            <a:r>
              <a:rPr lang="en-US" sz="2400" dirty="0"/>
              <a:t>Outline</a:t>
            </a:r>
          </a:p>
          <a:p>
            <a:pPr lvl="1"/>
            <a:r>
              <a:rPr lang="en-US" sz="2200" dirty="0"/>
              <a:t>Cp</a:t>
            </a:r>
          </a:p>
          <a:p>
            <a:pPr lvl="1"/>
            <a:r>
              <a:rPr lang="en-US" sz="2200" dirty="0"/>
              <a:t>rm</a:t>
            </a:r>
          </a:p>
          <a:p>
            <a:pPr lvl="1"/>
            <a:r>
              <a:rPr lang="en-US" sz="2200" dirty="0"/>
              <a:t>Ls –la</a:t>
            </a:r>
          </a:p>
          <a:p>
            <a:pPr lvl="1"/>
            <a:r>
              <a:rPr lang="en-US" sz="2200" dirty="0"/>
              <a:t>Cat </a:t>
            </a:r>
          </a:p>
          <a:p>
            <a:pPr lvl="1"/>
            <a:r>
              <a:rPr lang="en-US" sz="2200" dirty="0"/>
              <a:t>More</a:t>
            </a:r>
          </a:p>
          <a:p>
            <a:pPr lvl="1"/>
            <a:r>
              <a:rPr lang="en-US" sz="2200" dirty="0"/>
              <a:t>Less</a:t>
            </a:r>
          </a:p>
          <a:p>
            <a:pPr lvl="1"/>
            <a:r>
              <a:rPr lang="en-US" sz="2200" dirty="0"/>
              <a:t>Grep</a:t>
            </a:r>
          </a:p>
          <a:p>
            <a:pPr lvl="2"/>
            <a:r>
              <a:rPr lang="en-US" sz="1800" dirty="0"/>
              <a:t>Grep –</a:t>
            </a:r>
            <a:r>
              <a:rPr lang="en-US" sz="1800" dirty="0" err="1"/>
              <a:t>i</a:t>
            </a:r>
            <a:endParaRPr lang="en-US" sz="1800" dirty="0"/>
          </a:p>
          <a:p>
            <a:pPr lvl="2"/>
            <a:r>
              <a:rPr lang="en-US" sz="1800" dirty="0"/>
              <a:t>Grep \|</a:t>
            </a:r>
          </a:p>
          <a:p>
            <a:pPr lvl="2"/>
            <a:r>
              <a:rPr lang="en-US" sz="1800" dirty="0"/>
              <a:t>Grep –r</a:t>
            </a:r>
          </a:p>
          <a:p>
            <a:pPr lvl="2"/>
            <a:endParaRPr lang="en-US" sz="1800" dirty="0"/>
          </a:p>
          <a:p>
            <a:pPr lvl="1"/>
            <a:endParaRPr lang="en-US" sz="2200" dirty="0"/>
          </a:p>
          <a:p>
            <a:pPr lvl="2"/>
            <a:endParaRPr lang="en-US" sz="1800" dirty="0"/>
          </a:p>
          <a:p>
            <a:pPr lvl="2"/>
            <a:endParaRPr lang="en-US" sz="1800" dirty="0"/>
          </a:p>
          <a:p>
            <a:pPr lvl="1"/>
            <a:endParaRPr lang="en-CA" sz="2000" dirty="0"/>
          </a:p>
        </p:txBody>
      </p:sp>
      <p:sp>
        <p:nvSpPr>
          <p:cNvPr id="4" name="Footer Placeholder 3">
            <a:extLst>
              <a:ext uri="{FF2B5EF4-FFF2-40B4-BE49-F238E27FC236}">
                <a16:creationId xmlns:a16="http://schemas.microsoft.com/office/drawing/2014/main" id="{801A4799-1A7B-5561-D71F-25F6FCE0A0D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845731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5A4A-9E37-825B-4259-230675D16A03}"/>
              </a:ext>
            </a:extLst>
          </p:cNvPr>
          <p:cNvSpPr>
            <a:spLocks noGrp="1"/>
          </p:cNvSpPr>
          <p:nvPr>
            <p:ph type="title"/>
          </p:nvPr>
        </p:nvSpPr>
        <p:spPr/>
        <p:txBody>
          <a:bodyPr/>
          <a:lstStyle/>
          <a:p>
            <a:r>
              <a:rPr lang="en-US" dirty="0"/>
              <a:t>Process </a:t>
            </a:r>
            <a:endParaRPr lang="en-CA" dirty="0"/>
          </a:p>
        </p:txBody>
      </p:sp>
      <p:sp>
        <p:nvSpPr>
          <p:cNvPr id="3" name="Content Placeholder 2">
            <a:extLst>
              <a:ext uri="{FF2B5EF4-FFF2-40B4-BE49-F238E27FC236}">
                <a16:creationId xmlns:a16="http://schemas.microsoft.com/office/drawing/2014/main" id="{6EC5577B-443C-C8FD-3303-9C7BB1F7C342}"/>
              </a:ext>
            </a:extLst>
          </p:cNvPr>
          <p:cNvSpPr>
            <a:spLocks noGrp="1"/>
          </p:cNvSpPr>
          <p:nvPr>
            <p:ph idx="1"/>
          </p:nvPr>
        </p:nvSpPr>
        <p:spPr>
          <a:xfrm>
            <a:off x="838200" y="1825625"/>
            <a:ext cx="10515600" cy="1073439"/>
          </a:xfrm>
        </p:spPr>
        <p:txBody>
          <a:bodyPr>
            <a:normAutofit/>
          </a:bodyPr>
          <a:lstStyle/>
          <a:p>
            <a:r>
              <a:rPr lang="en-US" sz="2000" dirty="0"/>
              <a:t>A process is an instance of a running program. When you execute a command or run an application, the operating system creates a process to handle it. Each process has a unique Process ID (PID) and is managed by the Linux kernel.</a:t>
            </a:r>
            <a:endParaRPr lang="en-CA" sz="2000" dirty="0"/>
          </a:p>
        </p:txBody>
      </p:sp>
      <p:sp>
        <p:nvSpPr>
          <p:cNvPr id="4" name="Rectangle 3">
            <a:extLst>
              <a:ext uri="{FF2B5EF4-FFF2-40B4-BE49-F238E27FC236}">
                <a16:creationId xmlns:a16="http://schemas.microsoft.com/office/drawing/2014/main" id="{B6DDEC88-FF4C-0413-EBFE-79279875C0B6}"/>
              </a:ext>
            </a:extLst>
          </p:cNvPr>
          <p:cNvSpPr/>
          <p:nvPr/>
        </p:nvSpPr>
        <p:spPr>
          <a:xfrm>
            <a:off x="3751118" y="3345873"/>
            <a:ext cx="2213264" cy="314700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90FA7E29-B171-BAB4-B485-2137CC505766}"/>
              </a:ext>
            </a:extLst>
          </p:cNvPr>
          <p:cNvSpPr/>
          <p:nvPr/>
        </p:nvSpPr>
        <p:spPr>
          <a:xfrm>
            <a:off x="6501245" y="3345873"/>
            <a:ext cx="2213264" cy="3147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C507834B-E2FA-D51C-629B-393E428279C4}"/>
              </a:ext>
            </a:extLst>
          </p:cNvPr>
          <p:cNvSpPr txBox="1"/>
          <p:nvPr/>
        </p:nvSpPr>
        <p:spPr>
          <a:xfrm>
            <a:off x="4097894" y="2899064"/>
            <a:ext cx="1519711" cy="461665"/>
          </a:xfrm>
          <a:prstGeom prst="rect">
            <a:avLst/>
          </a:prstGeom>
          <a:noFill/>
        </p:spPr>
        <p:txBody>
          <a:bodyPr wrap="none" rtlCol="0">
            <a:spAutoFit/>
          </a:bodyPr>
          <a:lstStyle/>
          <a:p>
            <a:r>
              <a:rPr lang="en-US" sz="2400" b="1" dirty="0"/>
              <a:t>Hard disk</a:t>
            </a:r>
            <a:endParaRPr lang="en-CA" sz="2400" b="1" dirty="0"/>
          </a:p>
        </p:txBody>
      </p:sp>
      <p:sp>
        <p:nvSpPr>
          <p:cNvPr id="7" name="TextBox 6">
            <a:extLst>
              <a:ext uri="{FF2B5EF4-FFF2-40B4-BE49-F238E27FC236}">
                <a16:creationId xmlns:a16="http://schemas.microsoft.com/office/drawing/2014/main" id="{3BAE97DD-36A7-175F-AF65-597483F9592D}"/>
              </a:ext>
            </a:extLst>
          </p:cNvPr>
          <p:cNvSpPr txBox="1"/>
          <p:nvPr/>
        </p:nvSpPr>
        <p:spPr>
          <a:xfrm>
            <a:off x="7195969" y="2899064"/>
            <a:ext cx="823815" cy="461665"/>
          </a:xfrm>
          <a:prstGeom prst="rect">
            <a:avLst/>
          </a:prstGeom>
          <a:noFill/>
        </p:spPr>
        <p:txBody>
          <a:bodyPr wrap="none" rtlCol="0">
            <a:spAutoFit/>
          </a:bodyPr>
          <a:lstStyle/>
          <a:p>
            <a:r>
              <a:rPr lang="en-US" sz="2400" b="1" dirty="0"/>
              <a:t>RAM</a:t>
            </a:r>
            <a:endParaRPr lang="en-CA" sz="2400" b="1" dirty="0"/>
          </a:p>
        </p:txBody>
      </p:sp>
      <p:sp>
        <p:nvSpPr>
          <p:cNvPr id="8" name="TextBox 7">
            <a:extLst>
              <a:ext uri="{FF2B5EF4-FFF2-40B4-BE49-F238E27FC236}">
                <a16:creationId xmlns:a16="http://schemas.microsoft.com/office/drawing/2014/main" id="{5A095886-D67F-9704-9CE0-9129B09FA9D0}"/>
              </a:ext>
            </a:extLst>
          </p:cNvPr>
          <p:cNvSpPr txBox="1"/>
          <p:nvPr/>
        </p:nvSpPr>
        <p:spPr>
          <a:xfrm>
            <a:off x="3823855" y="3449782"/>
            <a:ext cx="998800" cy="369332"/>
          </a:xfrm>
          <a:prstGeom prst="rect">
            <a:avLst/>
          </a:prstGeom>
          <a:noFill/>
        </p:spPr>
        <p:txBody>
          <a:bodyPr wrap="none" rtlCol="0">
            <a:spAutoFit/>
          </a:bodyPr>
          <a:lstStyle/>
          <a:p>
            <a:r>
              <a:rPr lang="en-US" dirty="0"/>
              <a:t>Book.txt</a:t>
            </a:r>
          </a:p>
        </p:txBody>
      </p:sp>
      <p:sp>
        <p:nvSpPr>
          <p:cNvPr id="9" name="TextBox 8">
            <a:extLst>
              <a:ext uri="{FF2B5EF4-FFF2-40B4-BE49-F238E27FC236}">
                <a16:creationId xmlns:a16="http://schemas.microsoft.com/office/drawing/2014/main" id="{B6E78986-E8F1-820D-015E-7E785BC27707}"/>
              </a:ext>
            </a:extLst>
          </p:cNvPr>
          <p:cNvSpPr txBox="1"/>
          <p:nvPr/>
        </p:nvSpPr>
        <p:spPr>
          <a:xfrm>
            <a:off x="3823855" y="3838110"/>
            <a:ext cx="1197251" cy="369332"/>
          </a:xfrm>
          <a:prstGeom prst="rect">
            <a:avLst/>
          </a:prstGeom>
          <a:noFill/>
        </p:spPr>
        <p:txBody>
          <a:bodyPr wrap="none" rtlCol="0">
            <a:spAutoFit/>
          </a:bodyPr>
          <a:lstStyle/>
          <a:p>
            <a:r>
              <a:rPr lang="en-US" dirty="0"/>
              <a:t>Flower.jpg</a:t>
            </a:r>
          </a:p>
        </p:txBody>
      </p:sp>
      <p:sp>
        <p:nvSpPr>
          <p:cNvPr id="10" name="TextBox 9">
            <a:extLst>
              <a:ext uri="{FF2B5EF4-FFF2-40B4-BE49-F238E27FC236}">
                <a16:creationId xmlns:a16="http://schemas.microsoft.com/office/drawing/2014/main" id="{118B176A-8C20-D868-CB47-BF5CA71414D4}"/>
              </a:ext>
            </a:extLst>
          </p:cNvPr>
          <p:cNvSpPr txBox="1"/>
          <p:nvPr/>
        </p:nvSpPr>
        <p:spPr>
          <a:xfrm>
            <a:off x="3823855" y="4226438"/>
            <a:ext cx="1040349" cy="369332"/>
          </a:xfrm>
          <a:prstGeom prst="rect">
            <a:avLst/>
          </a:prstGeom>
          <a:noFill/>
        </p:spPr>
        <p:txBody>
          <a:bodyPr wrap="none" rtlCol="0">
            <a:spAutoFit/>
          </a:bodyPr>
          <a:lstStyle/>
          <a:p>
            <a:r>
              <a:rPr lang="en-US" dirty="0"/>
              <a:t>Calc.exe</a:t>
            </a:r>
          </a:p>
        </p:txBody>
      </p:sp>
      <p:sp>
        <p:nvSpPr>
          <p:cNvPr id="11" name="TextBox 10">
            <a:extLst>
              <a:ext uri="{FF2B5EF4-FFF2-40B4-BE49-F238E27FC236}">
                <a16:creationId xmlns:a16="http://schemas.microsoft.com/office/drawing/2014/main" id="{E72295B1-0B3E-19C5-2C8B-E777108A675A}"/>
              </a:ext>
            </a:extLst>
          </p:cNvPr>
          <p:cNvSpPr txBox="1"/>
          <p:nvPr/>
        </p:nvSpPr>
        <p:spPr>
          <a:xfrm>
            <a:off x="3823855" y="4614766"/>
            <a:ext cx="589200" cy="369332"/>
          </a:xfrm>
          <a:prstGeom prst="rect">
            <a:avLst/>
          </a:prstGeom>
          <a:noFill/>
        </p:spPr>
        <p:txBody>
          <a:bodyPr wrap="none" rtlCol="0">
            <a:spAutoFit/>
          </a:bodyPr>
          <a:lstStyle/>
          <a:p>
            <a:r>
              <a:rPr lang="en-US" dirty="0"/>
              <a:t>java</a:t>
            </a:r>
          </a:p>
        </p:txBody>
      </p:sp>
      <p:sp>
        <p:nvSpPr>
          <p:cNvPr id="12" name="TextBox 11">
            <a:extLst>
              <a:ext uri="{FF2B5EF4-FFF2-40B4-BE49-F238E27FC236}">
                <a16:creationId xmlns:a16="http://schemas.microsoft.com/office/drawing/2014/main" id="{76E3247B-C423-52A2-EB18-ECAA8AC4B258}"/>
              </a:ext>
            </a:extLst>
          </p:cNvPr>
          <p:cNvSpPr txBox="1"/>
          <p:nvPr/>
        </p:nvSpPr>
        <p:spPr>
          <a:xfrm>
            <a:off x="3823855" y="5003094"/>
            <a:ext cx="676788" cy="369332"/>
          </a:xfrm>
          <a:prstGeom prst="rect">
            <a:avLst/>
          </a:prstGeom>
          <a:noFill/>
        </p:spPr>
        <p:txBody>
          <a:bodyPr wrap="none" rtlCol="0">
            <a:spAutoFit/>
          </a:bodyPr>
          <a:lstStyle/>
          <a:p>
            <a:r>
              <a:rPr lang="en-US" dirty="0"/>
              <a:t>bash</a:t>
            </a:r>
          </a:p>
        </p:txBody>
      </p:sp>
      <p:sp>
        <p:nvSpPr>
          <p:cNvPr id="13" name="TextBox 12">
            <a:extLst>
              <a:ext uri="{FF2B5EF4-FFF2-40B4-BE49-F238E27FC236}">
                <a16:creationId xmlns:a16="http://schemas.microsoft.com/office/drawing/2014/main" id="{CE15010C-5A97-CB40-00B1-05D89DDEDDE9}"/>
              </a:ext>
            </a:extLst>
          </p:cNvPr>
          <p:cNvSpPr txBox="1"/>
          <p:nvPr/>
        </p:nvSpPr>
        <p:spPr>
          <a:xfrm>
            <a:off x="3823855" y="5391421"/>
            <a:ext cx="844655" cy="369332"/>
          </a:xfrm>
          <a:prstGeom prst="rect">
            <a:avLst/>
          </a:prstGeom>
          <a:noFill/>
        </p:spPr>
        <p:txBody>
          <a:bodyPr wrap="none" rtlCol="0">
            <a:spAutoFit/>
          </a:bodyPr>
          <a:lstStyle/>
          <a:p>
            <a:r>
              <a:rPr lang="en-US" dirty="0"/>
              <a:t>Firefox</a:t>
            </a:r>
          </a:p>
        </p:txBody>
      </p:sp>
      <p:cxnSp>
        <p:nvCxnSpPr>
          <p:cNvPr id="15" name="Straight Arrow Connector 14">
            <a:extLst>
              <a:ext uri="{FF2B5EF4-FFF2-40B4-BE49-F238E27FC236}">
                <a16:creationId xmlns:a16="http://schemas.microsoft.com/office/drawing/2014/main" id="{55C52AE0-17F0-474F-3934-03299F495736}"/>
              </a:ext>
            </a:extLst>
          </p:cNvPr>
          <p:cNvCxnSpPr>
            <a:cxnSpLocks/>
          </p:cNvCxnSpPr>
          <p:nvPr/>
        </p:nvCxnSpPr>
        <p:spPr>
          <a:xfrm>
            <a:off x="5021106" y="3634156"/>
            <a:ext cx="1480139" cy="0"/>
          </a:xfrm>
          <a:prstGeom prst="straightConnector1">
            <a:avLst/>
          </a:prstGeom>
          <a:ln w="38100">
            <a:solidFill>
              <a:schemeClr val="tx1">
                <a:lumMod val="9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95FEDEA3-E4DD-F205-EC0C-CE28A5CA87C9}"/>
              </a:ext>
            </a:extLst>
          </p:cNvPr>
          <p:cNvCxnSpPr>
            <a:cxnSpLocks/>
          </p:cNvCxnSpPr>
          <p:nvPr/>
        </p:nvCxnSpPr>
        <p:spPr>
          <a:xfrm>
            <a:off x="5021106" y="5199720"/>
            <a:ext cx="1480139" cy="0"/>
          </a:xfrm>
          <a:prstGeom prst="straightConnector1">
            <a:avLst/>
          </a:prstGeom>
          <a:ln w="38100">
            <a:solidFill>
              <a:schemeClr val="tx1">
                <a:lumMod val="9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CA6538D4-DF21-9332-0A46-6D42C2AE5565}"/>
              </a:ext>
            </a:extLst>
          </p:cNvPr>
          <p:cNvCxnSpPr>
            <a:cxnSpLocks/>
          </p:cNvCxnSpPr>
          <p:nvPr/>
        </p:nvCxnSpPr>
        <p:spPr>
          <a:xfrm>
            <a:off x="5021106" y="5584183"/>
            <a:ext cx="1480139" cy="0"/>
          </a:xfrm>
          <a:prstGeom prst="straightConnector1">
            <a:avLst/>
          </a:prstGeom>
          <a:ln w="38100">
            <a:solidFill>
              <a:schemeClr val="tx1">
                <a:lumMod val="9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61E1249-A502-399C-6048-8E88AC92CCD5}"/>
              </a:ext>
            </a:extLst>
          </p:cNvPr>
          <p:cNvCxnSpPr>
            <a:cxnSpLocks/>
          </p:cNvCxnSpPr>
          <p:nvPr/>
        </p:nvCxnSpPr>
        <p:spPr>
          <a:xfrm>
            <a:off x="5021106" y="4794474"/>
            <a:ext cx="1480139" cy="0"/>
          </a:xfrm>
          <a:prstGeom prst="straightConnector1">
            <a:avLst/>
          </a:prstGeom>
          <a:ln w="38100">
            <a:solidFill>
              <a:schemeClr val="tx1">
                <a:lumMod val="9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36" name="TextBox 35">
            <a:extLst>
              <a:ext uri="{FF2B5EF4-FFF2-40B4-BE49-F238E27FC236}">
                <a16:creationId xmlns:a16="http://schemas.microsoft.com/office/drawing/2014/main" id="{0C10F39C-E699-CC8C-CE42-C62851785A8C}"/>
              </a:ext>
            </a:extLst>
          </p:cNvPr>
          <p:cNvSpPr txBox="1"/>
          <p:nvPr/>
        </p:nvSpPr>
        <p:spPr>
          <a:xfrm>
            <a:off x="6557656" y="3430787"/>
            <a:ext cx="1436419" cy="369332"/>
          </a:xfrm>
          <a:prstGeom prst="rect">
            <a:avLst/>
          </a:prstGeom>
          <a:noFill/>
        </p:spPr>
        <p:txBody>
          <a:bodyPr wrap="none" rtlCol="0">
            <a:spAutoFit/>
          </a:bodyPr>
          <a:lstStyle/>
          <a:p>
            <a:r>
              <a:rPr lang="en-US" dirty="0"/>
              <a:t>P1 (Book.txt)</a:t>
            </a:r>
          </a:p>
        </p:txBody>
      </p:sp>
      <p:sp>
        <p:nvSpPr>
          <p:cNvPr id="37" name="TextBox 36">
            <a:extLst>
              <a:ext uri="{FF2B5EF4-FFF2-40B4-BE49-F238E27FC236}">
                <a16:creationId xmlns:a16="http://schemas.microsoft.com/office/drawing/2014/main" id="{93DA77EF-DE8A-C37E-0343-55E7C255E6C1}"/>
              </a:ext>
            </a:extLst>
          </p:cNvPr>
          <p:cNvSpPr txBox="1"/>
          <p:nvPr/>
        </p:nvSpPr>
        <p:spPr>
          <a:xfrm>
            <a:off x="6557656" y="4595771"/>
            <a:ext cx="1026820" cy="369332"/>
          </a:xfrm>
          <a:prstGeom prst="rect">
            <a:avLst/>
          </a:prstGeom>
          <a:noFill/>
        </p:spPr>
        <p:txBody>
          <a:bodyPr wrap="none" rtlCol="0">
            <a:spAutoFit/>
          </a:bodyPr>
          <a:lstStyle/>
          <a:p>
            <a:r>
              <a:rPr lang="en-US" dirty="0"/>
              <a:t>P2 (java)</a:t>
            </a:r>
          </a:p>
        </p:txBody>
      </p:sp>
      <p:sp>
        <p:nvSpPr>
          <p:cNvPr id="38" name="TextBox 37">
            <a:extLst>
              <a:ext uri="{FF2B5EF4-FFF2-40B4-BE49-F238E27FC236}">
                <a16:creationId xmlns:a16="http://schemas.microsoft.com/office/drawing/2014/main" id="{95622334-2130-E454-0D59-4EEF67F2896F}"/>
              </a:ext>
            </a:extLst>
          </p:cNvPr>
          <p:cNvSpPr txBox="1"/>
          <p:nvPr/>
        </p:nvSpPr>
        <p:spPr>
          <a:xfrm>
            <a:off x="6557656" y="4984099"/>
            <a:ext cx="1114408" cy="369332"/>
          </a:xfrm>
          <a:prstGeom prst="rect">
            <a:avLst/>
          </a:prstGeom>
          <a:noFill/>
        </p:spPr>
        <p:txBody>
          <a:bodyPr wrap="none" rtlCol="0">
            <a:spAutoFit/>
          </a:bodyPr>
          <a:lstStyle/>
          <a:p>
            <a:r>
              <a:rPr lang="en-US" dirty="0"/>
              <a:t>P3 (bash)</a:t>
            </a:r>
          </a:p>
        </p:txBody>
      </p:sp>
      <p:sp>
        <p:nvSpPr>
          <p:cNvPr id="39" name="TextBox 38">
            <a:extLst>
              <a:ext uri="{FF2B5EF4-FFF2-40B4-BE49-F238E27FC236}">
                <a16:creationId xmlns:a16="http://schemas.microsoft.com/office/drawing/2014/main" id="{904FA87B-A883-A65F-89CC-D2C35A8C61E1}"/>
              </a:ext>
            </a:extLst>
          </p:cNvPr>
          <p:cNvSpPr txBox="1"/>
          <p:nvPr/>
        </p:nvSpPr>
        <p:spPr>
          <a:xfrm>
            <a:off x="6557656" y="5372426"/>
            <a:ext cx="1282274" cy="369332"/>
          </a:xfrm>
          <a:prstGeom prst="rect">
            <a:avLst/>
          </a:prstGeom>
          <a:noFill/>
        </p:spPr>
        <p:txBody>
          <a:bodyPr wrap="none" rtlCol="0">
            <a:spAutoFit/>
          </a:bodyPr>
          <a:lstStyle/>
          <a:p>
            <a:r>
              <a:rPr lang="en-US" dirty="0"/>
              <a:t>P4 (Firefox)</a:t>
            </a:r>
          </a:p>
        </p:txBody>
      </p:sp>
      <p:sp>
        <p:nvSpPr>
          <p:cNvPr id="40" name="Rectangle: Rounded Corners 39">
            <a:extLst>
              <a:ext uri="{FF2B5EF4-FFF2-40B4-BE49-F238E27FC236}">
                <a16:creationId xmlns:a16="http://schemas.microsoft.com/office/drawing/2014/main" id="{808C3C84-5208-DE60-25BF-220D8A5D0881}"/>
              </a:ext>
            </a:extLst>
          </p:cNvPr>
          <p:cNvSpPr/>
          <p:nvPr/>
        </p:nvSpPr>
        <p:spPr>
          <a:xfrm>
            <a:off x="5129061" y="5741758"/>
            <a:ext cx="1264227" cy="34117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Run - Open</a:t>
            </a:r>
            <a:endParaRPr lang="en-CA" sz="1600" dirty="0"/>
          </a:p>
        </p:txBody>
      </p:sp>
      <p:sp>
        <p:nvSpPr>
          <p:cNvPr id="14" name="Footer Placeholder 13">
            <a:extLst>
              <a:ext uri="{FF2B5EF4-FFF2-40B4-BE49-F238E27FC236}">
                <a16:creationId xmlns:a16="http://schemas.microsoft.com/office/drawing/2014/main" id="{1953187F-E55D-9D27-92AC-3E556BB2A62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80372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28D3-EBE8-671D-2D7C-4A7904472028}"/>
              </a:ext>
            </a:extLst>
          </p:cNvPr>
          <p:cNvSpPr>
            <a:spLocks noGrp="1"/>
          </p:cNvSpPr>
          <p:nvPr>
            <p:ph type="title"/>
          </p:nvPr>
        </p:nvSpPr>
        <p:spPr/>
        <p:txBody>
          <a:bodyPr/>
          <a:lstStyle/>
          <a:p>
            <a:r>
              <a:rPr lang="en-US" dirty="0"/>
              <a:t>Child Process</a:t>
            </a:r>
            <a:endParaRPr lang="en-CA" dirty="0"/>
          </a:p>
        </p:txBody>
      </p:sp>
      <p:sp>
        <p:nvSpPr>
          <p:cNvPr id="3" name="Content Placeholder 2">
            <a:extLst>
              <a:ext uri="{FF2B5EF4-FFF2-40B4-BE49-F238E27FC236}">
                <a16:creationId xmlns:a16="http://schemas.microsoft.com/office/drawing/2014/main" id="{B04087A9-7F83-5909-C960-ADB6445B7ECA}"/>
              </a:ext>
            </a:extLst>
          </p:cNvPr>
          <p:cNvSpPr>
            <a:spLocks noGrp="1"/>
          </p:cNvSpPr>
          <p:nvPr>
            <p:ph idx="1"/>
          </p:nvPr>
        </p:nvSpPr>
        <p:spPr>
          <a:xfrm>
            <a:off x="838200" y="1825625"/>
            <a:ext cx="4887191" cy="4351338"/>
          </a:xfrm>
        </p:spPr>
        <p:txBody>
          <a:bodyPr>
            <a:normAutofit/>
          </a:bodyPr>
          <a:lstStyle/>
          <a:p>
            <a:r>
              <a:rPr lang="en-US" sz="2000" dirty="0"/>
              <a:t>A child process in Linux is a process created by another process, referred to as the parent process.</a:t>
            </a:r>
          </a:p>
          <a:p>
            <a:endParaRPr lang="en-US" sz="2000" dirty="0"/>
          </a:p>
          <a:p>
            <a:endParaRPr lang="en-US" sz="2000" dirty="0"/>
          </a:p>
          <a:p>
            <a:r>
              <a:rPr lang="en-US" sz="2000" dirty="0"/>
              <a:t>The child process inherits the parent's </a:t>
            </a:r>
            <a:r>
              <a:rPr lang="en-US" sz="2000" b="1" dirty="0">
                <a:solidFill>
                  <a:srgbClr val="FF0000"/>
                </a:solidFill>
              </a:rPr>
              <a:t>memory space</a:t>
            </a:r>
            <a:r>
              <a:rPr lang="en-US" sz="2000" dirty="0"/>
              <a:t>, including </a:t>
            </a:r>
            <a:r>
              <a:rPr lang="en-US" sz="2000" b="1" dirty="0">
                <a:solidFill>
                  <a:srgbClr val="FF0000"/>
                </a:solidFill>
              </a:rPr>
              <a:t>code, data, and file descriptors</a:t>
            </a:r>
            <a:r>
              <a:rPr lang="en-US" sz="2000" dirty="0"/>
              <a:t>. However, the child process has its </a:t>
            </a:r>
            <a:r>
              <a:rPr lang="en-US" sz="2000" b="1" dirty="0">
                <a:solidFill>
                  <a:srgbClr val="FF0000"/>
                </a:solidFill>
              </a:rPr>
              <a:t>own PID and separate memory space</a:t>
            </a:r>
            <a:r>
              <a:rPr lang="en-US" sz="2000" dirty="0"/>
              <a:t>, allowing it to </a:t>
            </a:r>
            <a:r>
              <a:rPr lang="en-US" sz="2000" b="1" dirty="0">
                <a:solidFill>
                  <a:srgbClr val="FFFF00"/>
                </a:solidFill>
              </a:rPr>
              <a:t>execute independently</a:t>
            </a:r>
            <a:r>
              <a:rPr lang="en-US" sz="2000" dirty="0"/>
              <a:t>.</a:t>
            </a:r>
            <a:endParaRPr lang="en-CA" sz="2000" dirty="0"/>
          </a:p>
        </p:txBody>
      </p:sp>
      <p:cxnSp>
        <p:nvCxnSpPr>
          <p:cNvPr id="7" name="Connector: Elbow 6">
            <a:extLst>
              <a:ext uri="{FF2B5EF4-FFF2-40B4-BE49-F238E27FC236}">
                <a16:creationId xmlns:a16="http://schemas.microsoft.com/office/drawing/2014/main" id="{AA505EBF-6209-0135-8BE9-FA19294E61A8}"/>
              </a:ext>
            </a:extLst>
          </p:cNvPr>
          <p:cNvCxnSpPr>
            <a:cxnSpLocks/>
          </p:cNvCxnSpPr>
          <p:nvPr/>
        </p:nvCxnSpPr>
        <p:spPr>
          <a:xfrm>
            <a:off x="6096000" y="3465147"/>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94B26416-EA2F-5A0A-9684-E1B33ED9FE66}"/>
              </a:ext>
            </a:extLst>
          </p:cNvPr>
          <p:cNvCxnSpPr>
            <a:cxnSpLocks/>
          </p:cNvCxnSpPr>
          <p:nvPr/>
        </p:nvCxnSpPr>
        <p:spPr>
          <a:xfrm>
            <a:off x="8099714" y="4072437"/>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7C4352F-416F-E9D5-B844-AA3F2537594A}"/>
              </a:ext>
            </a:extLst>
          </p:cNvPr>
          <p:cNvSpPr txBox="1"/>
          <p:nvPr/>
        </p:nvSpPr>
        <p:spPr>
          <a:xfrm rot="1283225">
            <a:off x="7905994" y="2608443"/>
            <a:ext cx="1234953" cy="400110"/>
          </a:xfrm>
          <a:prstGeom prst="rect">
            <a:avLst/>
          </a:prstGeom>
          <a:noFill/>
        </p:spPr>
        <p:txBody>
          <a:bodyPr wrap="none" rtlCol="0">
            <a:spAutoFit/>
          </a:bodyPr>
          <a:lstStyle/>
          <a:p>
            <a:r>
              <a:rPr lang="en-US" sz="2000" b="1" dirty="0"/>
              <a:t>Parent of</a:t>
            </a:r>
            <a:endParaRPr lang="en-CA" sz="2000" b="1" dirty="0"/>
          </a:p>
        </p:txBody>
      </p:sp>
      <p:sp>
        <p:nvSpPr>
          <p:cNvPr id="19" name="TextBox 18">
            <a:extLst>
              <a:ext uri="{FF2B5EF4-FFF2-40B4-BE49-F238E27FC236}">
                <a16:creationId xmlns:a16="http://schemas.microsoft.com/office/drawing/2014/main" id="{7B0A23B1-F209-5C68-143A-4F2802C75F6B}"/>
              </a:ext>
            </a:extLst>
          </p:cNvPr>
          <p:cNvSpPr txBox="1"/>
          <p:nvPr/>
        </p:nvSpPr>
        <p:spPr>
          <a:xfrm>
            <a:off x="8468593" y="3672327"/>
            <a:ext cx="1059906"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Y</a:t>
            </a:r>
            <a:endParaRPr lang="en-CA" sz="2000" b="1" dirty="0"/>
          </a:p>
        </p:txBody>
      </p:sp>
      <p:sp>
        <p:nvSpPr>
          <p:cNvPr id="20" name="TextBox 19">
            <a:extLst>
              <a:ext uri="{FF2B5EF4-FFF2-40B4-BE49-F238E27FC236}">
                <a16:creationId xmlns:a16="http://schemas.microsoft.com/office/drawing/2014/main" id="{D4C3B3E4-E0C1-2060-3199-70CADE027639}"/>
              </a:ext>
            </a:extLst>
          </p:cNvPr>
          <p:cNvSpPr txBox="1"/>
          <p:nvPr/>
        </p:nvSpPr>
        <p:spPr>
          <a:xfrm>
            <a:off x="10505211" y="4369354"/>
            <a:ext cx="105028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Z</a:t>
            </a:r>
            <a:endParaRPr lang="en-CA" sz="2000" b="1" dirty="0"/>
          </a:p>
        </p:txBody>
      </p:sp>
      <p:sp>
        <p:nvSpPr>
          <p:cNvPr id="21" name="TextBox 20">
            <a:extLst>
              <a:ext uri="{FF2B5EF4-FFF2-40B4-BE49-F238E27FC236}">
                <a16:creationId xmlns:a16="http://schemas.microsoft.com/office/drawing/2014/main" id="{9E7731DD-9DF9-785B-0A87-42589EF5BF7F}"/>
              </a:ext>
            </a:extLst>
          </p:cNvPr>
          <p:cNvSpPr txBox="1"/>
          <p:nvPr/>
        </p:nvSpPr>
        <p:spPr>
          <a:xfrm>
            <a:off x="6466611" y="3495356"/>
            <a:ext cx="1111202" cy="400110"/>
          </a:xfrm>
          <a:prstGeom prst="rect">
            <a:avLst/>
          </a:prstGeom>
          <a:noFill/>
        </p:spPr>
        <p:txBody>
          <a:bodyPr wrap="none" rtlCol="0">
            <a:spAutoFit/>
          </a:bodyPr>
          <a:lstStyle/>
          <a:p>
            <a:r>
              <a:rPr lang="en-US" sz="2000" b="1" dirty="0"/>
              <a:t>PID = 10</a:t>
            </a:r>
            <a:endParaRPr lang="en-CA" sz="2000" b="1" dirty="0"/>
          </a:p>
        </p:txBody>
      </p:sp>
      <p:sp>
        <p:nvSpPr>
          <p:cNvPr id="22" name="TextBox 21">
            <a:extLst>
              <a:ext uri="{FF2B5EF4-FFF2-40B4-BE49-F238E27FC236}">
                <a16:creationId xmlns:a16="http://schemas.microsoft.com/office/drawing/2014/main" id="{06EFC0A3-21CE-B003-D4FB-6DA37050F466}"/>
              </a:ext>
            </a:extLst>
          </p:cNvPr>
          <p:cNvSpPr txBox="1"/>
          <p:nvPr/>
        </p:nvSpPr>
        <p:spPr>
          <a:xfrm>
            <a:off x="8383959" y="4118604"/>
            <a:ext cx="1266693" cy="707886"/>
          </a:xfrm>
          <a:prstGeom prst="rect">
            <a:avLst/>
          </a:prstGeom>
          <a:noFill/>
        </p:spPr>
        <p:txBody>
          <a:bodyPr wrap="none" rtlCol="0">
            <a:spAutoFit/>
          </a:bodyPr>
          <a:lstStyle/>
          <a:p>
            <a:pPr algn="ctr"/>
            <a:r>
              <a:rPr lang="en-US" sz="2000" b="1" dirty="0"/>
              <a:t>PID = 16</a:t>
            </a:r>
          </a:p>
          <a:p>
            <a:pPr algn="ctr"/>
            <a:r>
              <a:rPr lang="en-US" sz="2000" b="1" dirty="0"/>
              <a:t>PPID = 10</a:t>
            </a:r>
            <a:endParaRPr lang="en-CA" sz="2000" b="1" dirty="0"/>
          </a:p>
        </p:txBody>
      </p:sp>
      <p:sp>
        <p:nvSpPr>
          <p:cNvPr id="23" name="TextBox 22">
            <a:extLst>
              <a:ext uri="{FF2B5EF4-FFF2-40B4-BE49-F238E27FC236}">
                <a16:creationId xmlns:a16="http://schemas.microsoft.com/office/drawing/2014/main" id="{ADF303A9-A8DF-1C2D-179B-B29FEDA22B4E}"/>
              </a:ext>
            </a:extLst>
          </p:cNvPr>
          <p:cNvSpPr txBox="1"/>
          <p:nvPr/>
        </p:nvSpPr>
        <p:spPr>
          <a:xfrm>
            <a:off x="10397008" y="4820568"/>
            <a:ext cx="1266693" cy="707886"/>
          </a:xfrm>
          <a:prstGeom prst="rect">
            <a:avLst/>
          </a:prstGeom>
          <a:noFill/>
        </p:spPr>
        <p:txBody>
          <a:bodyPr wrap="none" rtlCol="0">
            <a:spAutoFit/>
          </a:bodyPr>
          <a:lstStyle/>
          <a:p>
            <a:pPr algn="ctr"/>
            <a:r>
              <a:rPr lang="en-US" sz="2000" b="1" dirty="0"/>
              <a:t>PID = 23</a:t>
            </a:r>
          </a:p>
          <a:p>
            <a:pPr algn="ctr"/>
            <a:r>
              <a:rPr lang="en-US" sz="2000" b="1" dirty="0"/>
              <a:t>PPID = 16</a:t>
            </a:r>
            <a:endParaRPr lang="en-CA" sz="2000" b="1" dirty="0"/>
          </a:p>
        </p:txBody>
      </p:sp>
      <p:sp>
        <p:nvSpPr>
          <p:cNvPr id="24" name="Arrow: Curved Down 23">
            <a:extLst>
              <a:ext uri="{FF2B5EF4-FFF2-40B4-BE49-F238E27FC236}">
                <a16:creationId xmlns:a16="http://schemas.microsoft.com/office/drawing/2014/main" id="{ADC050BD-6DA3-5E2D-514A-B20DE51D0051}"/>
              </a:ext>
            </a:extLst>
          </p:cNvPr>
          <p:cNvSpPr/>
          <p:nvPr/>
        </p:nvSpPr>
        <p:spPr>
          <a:xfrm rot="1156092">
            <a:off x="7546817" y="2955901"/>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Arrow: Curved Down 24">
            <a:extLst>
              <a:ext uri="{FF2B5EF4-FFF2-40B4-BE49-F238E27FC236}">
                <a16:creationId xmlns:a16="http://schemas.microsoft.com/office/drawing/2014/main" id="{37710334-C028-97A9-AD4C-C0E2FB2E3FF2}"/>
              </a:ext>
            </a:extLst>
          </p:cNvPr>
          <p:cNvSpPr/>
          <p:nvPr/>
        </p:nvSpPr>
        <p:spPr>
          <a:xfrm rot="1156092">
            <a:off x="9574357" y="3698597"/>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6" name="Arrow: Curved Down 25">
            <a:extLst>
              <a:ext uri="{FF2B5EF4-FFF2-40B4-BE49-F238E27FC236}">
                <a16:creationId xmlns:a16="http://schemas.microsoft.com/office/drawing/2014/main" id="{CE5AAD68-F03D-D785-1947-288A8B4C713D}"/>
              </a:ext>
            </a:extLst>
          </p:cNvPr>
          <p:cNvSpPr/>
          <p:nvPr/>
        </p:nvSpPr>
        <p:spPr>
          <a:xfrm rot="12487777">
            <a:off x="6816512" y="4291103"/>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Arrow: Curved Down 26">
            <a:extLst>
              <a:ext uri="{FF2B5EF4-FFF2-40B4-BE49-F238E27FC236}">
                <a16:creationId xmlns:a16="http://schemas.microsoft.com/office/drawing/2014/main" id="{7B896D80-6D13-394A-CBF4-8BA538D3F0A6}"/>
              </a:ext>
            </a:extLst>
          </p:cNvPr>
          <p:cNvSpPr/>
          <p:nvPr/>
        </p:nvSpPr>
        <p:spPr>
          <a:xfrm rot="12487777">
            <a:off x="8982411" y="5268105"/>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TextBox 27">
            <a:extLst>
              <a:ext uri="{FF2B5EF4-FFF2-40B4-BE49-F238E27FC236}">
                <a16:creationId xmlns:a16="http://schemas.microsoft.com/office/drawing/2014/main" id="{FF097492-7FC8-AB2A-60DB-2819A2B1969E}"/>
              </a:ext>
            </a:extLst>
          </p:cNvPr>
          <p:cNvSpPr txBox="1"/>
          <p:nvPr/>
        </p:nvSpPr>
        <p:spPr>
          <a:xfrm>
            <a:off x="6504322" y="3033646"/>
            <a:ext cx="1063112"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X</a:t>
            </a:r>
            <a:endParaRPr lang="en-CA" sz="2000" b="1" dirty="0"/>
          </a:p>
        </p:txBody>
      </p:sp>
      <p:sp>
        <p:nvSpPr>
          <p:cNvPr id="29" name="TextBox 28">
            <a:extLst>
              <a:ext uri="{FF2B5EF4-FFF2-40B4-BE49-F238E27FC236}">
                <a16:creationId xmlns:a16="http://schemas.microsoft.com/office/drawing/2014/main" id="{8C009DDB-7636-F7E7-D71A-3D2D5F8BD344}"/>
              </a:ext>
            </a:extLst>
          </p:cNvPr>
          <p:cNvSpPr txBox="1"/>
          <p:nvPr/>
        </p:nvSpPr>
        <p:spPr>
          <a:xfrm rot="1283225">
            <a:off x="9980744" y="3383401"/>
            <a:ext cx="1234953" cy="400110"/>
          </a:xfrm>
          <a:prstGeom prst="rect">
            <a:avLst/>
          </a:prstGeom>
          <a:noFill/>
        </p:spPr>
        <p:txBody>
          <a:bodyPr wrap="none" rtlCol="0">
            <a:spAutoFit/>
          </a:bodyPr>
          <a:lstStyle/>
          <a:p>
            <a:r>
              <a:rPr lang="en-US" sz="2000" b="1" dirty="0"/>
              <a:t>Parent of</a:t>
            </a:r>
            <a:endParaRPr lang="en-CA" sz="2000" b="1" dirty="0"/>
          </a:p>
        </p:txBody>
      </p:sp>
      <p:sp>
        <p:nvSpPr>
          <p:cNvPr id="30" name="TextBox 29">
            <a:extLst>
              <a:ext uri="{FF2B5EF4-FFF2-40B4-BE49-F238E27FC236}">
                <a16:creationId xmlns:a16="http://schemas.microsoft.com/office/drawing/2014/main" id="{F020F94D-818E-1DA7-4083-5472B0214038}"/>
              </a:ext>
            </a:extLst>
          </p:cNvPr>
          <p:cNvSpPr txBox="1"/>
          <p:nvPr/>
        </p:nvSpPr>
        <p:spPr>
          <a:xfrm rot="1570285">
            <a:off x="6877162" y="4620513"/>
            <a:ext cx="1056700" cy="400110"/>
          </a:xfrm>
          <a:prstGeom prst="rect">
            <a:avLst/>
          </a:prstGeom>
          <a:noFill/>
        </p:spPr>
        <p:txBody>
          <a:bodyPr wrap="none" rtlCol="0">
            <a:spAutoFit/>
          </a:bodyPr>
          <a:lstStyle/>
          <a:p>
            <a:r>
              <a:rPr lang="en-US" sz="2000" b="1" dirty="0"/>
              <a:t>child of</a:t>
            </a:r>
            <a:endParaRPr lang="en-CA" sz="2000" b="1" dirty="0"/>
          </a:p>
        </p:txBody>
      </p:sp>
      <p:sp>
        <p:nvSpPr>
          <p:cNvPr id="31" name="TextBox 30">
            <a:extLst>
              <a:ext uri="{FF2B5EF4-FFF2-40B4-BE49-F238E27FC236}">
                <a16:creationId xmlns:a16="http://schemas.microsoft.com/office/drawing/2014/main" id="{C3AC7535-3848-48BF-5462-3E68AE265339}"/>
              </a:ext>
            </a:extLst>
          </p:cNvPr>
          <p:cNvSpPr txBox="1"/>
          <p:nvPr/>
        </p:nvSpPr>
        <p:spPr>
          <a:xfrm rot="1628586">
            <a:off x="9057117" y="5557844"/>
            <a:ext cx="1056700" cy="400110"/>
          </a:xfrm>
          <a:prstGeom prst="rect">
            <a:avLst/>
          </a:prstGeom>
          <a:noFill/>
        </p:spPr>
        <p:txBody>
          <a:bodyPr wrap="none" rtlCol="0">
            <a:spAutoFit/>
          </a:bodyPr>
          <a:lstStyle/>
          <a:p>
            <a:r>
              <a:rPr lang="en-US" sz="2000" b="1" dirty="0"/>
              <a:t>child of</a:t>
            </a:r>
            <a:endParaRPr lang="en-CA" sz="2000" b="1" dirty="0"/>
          </a:p>
        </p:txBody>
      </p:sp>
      <p:sp>
        <p:nvSpPr>
          <p:cNvPr id="4" name="Footer Placeholder 3">
            <a:extLst>
              <a:ext uri="{FF2B5EF4-FFF2-40B4-BE49-F238E27FC236}">
                <a16:creationId xmlns:a16="http://schemas.microsoft.com/office/drawing/2014/main" id="{EEBC1D66-7E09-4ABC-50B2-275082590DA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503800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8E40-919E-37E6-2B23-890F78C3ECE8}"/>
              </a:ext>
            </a:extLst>
          </p:cNvPr>
          <p:cNvSpPr>
            <a:spLocks noGrp="1"/>
          </p:cNvSpPr>
          <p:nvPr>
            <p:ph type="title"/>
          </p:nvPr>
        </p:nvSpPr>
        <p:spPr>
          <a:xfrm>
            <a:off x="838200" y="365125"/>
            <a:ext cx="5130584" cy="1325563"/>
          </a:xfrm>
        </p:spPr>
        <p:txBody>
          <a:bodyPr/>
          <a:lstStyle/>
          <a:p>
            <a:r>
              <a:rPr lang="en-US" dirty="0"/>
              <a:t>Fork </a:t>
            </a:r>
            <a:endParaRPr lang="en-CA" dirty="0"/>
          </a:p>
        </p:txBody>
      </p:sp>
      <p:sp>
        <p:nvSpPr>
          <p:cNvPr id="3" name="Content Placeholder 2">
            <a:extLst>
              <a:ext uri="{FF2B5EF4-FFF2-40B4-BE49-F238E27FC236}">
                <a16:creationId xmlns:a16="http://schemas.microsoft.com/office/drawing/2014/main" id="{287FF1CC-9096-7A5C-0503-5495FC140944}"/>
              </a:ext>
            </a:extLst>
          </p:cNvPr>
          <p:cNvSpPr>
            <a:spLocks noGrp="1"/>
          </p:cNvSpPr>
          <p:nvPr>
            <p:ph idx="1"/>
          </p:nvPr>
        </p:nvSpPr>
        <p:spPr>
          <a:xfrm>
            <a:off x="838200" y="1825625"/>
            <a:ext cx="5130584" cy="4351338"/>
          </a:xfrm>
        </p:spPr>
        <p:txBody>
          <a:bodyPr>
            <a:normAutofit/>
          </a:bodyPr>
          <a:lstStyle/>
          <a:p>
            <a:r>
              <a:rPr lang="en-US" sz="2400" dirty="0"/>
              <a:t>The `fork()` system call is used to create a new process by duplicating the calling process. This is fundamental in Linux for process management.</a:t>
            </a:r>
            <a:endParaRPr lang="en-CA" sz="2400" dirty="0"/>
          </a:p>
        </p:txBody>
      </p:sp>
      <p:cxnSp>
        <p:nvCxnSpPr>
          <p:cNvPr id="4" name="Connector: Elbow 3">
            <a:extLst>
              <a:ext uri="{FF2B5EF4-FFF2-40B4-BE49-F238E27FC236}">
                <a16:creationId xmlns:a16="http://schemas.microsoft.com/office/drawing/2014/main" id="{9CC5C67B-FF21-F98C-AF0B-92EA29ADFF83}"/>
              </a:ext>
            </a:extLst>
          </p:cNvPr>
          <p:cNvCxnSpPr>
            <a:cxnSpLocks/>
          </p:cNvCxnSpPr>
          <p:nvPr/>
        </p:nvCxnSpPr>
        <p:spPr>
          <a:xfrm>
            <a:off x="6096000" y="3392802"/>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3345AD8-70BB-4759-B872-0FE6295F8BDB}"/>
              </a:ext>
            </a:extLst>
          </p:cNvPr>
          <p:cNvCxnSpPr>
            <a:cxnSpLocks/>
          </p:cNvCxnSpPr>
          <p:nvPr/>
        </p:nvCxnSpPr>
        <p:spPr>
          <a:xfrm>
            <a:off x="8099714" y="4000092"/>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75AA32C-CF06-E1FD-4FAB-91E684CB65E0}"/>
              </a:ext>
            </a:extLst>
          </p:cNvPr>
          <p:cNvSpPr txBox="1"/>
          <p:nvPr/>
        </p:nvSpPr>
        <p:spPr>
          <a:xfrm rot="1283225">
            <a:off x="7905994" y="2536098"/>
            <a:ext cx="1234953" cy="400110"/>
          </a:xfrm>
          <a:prstGeom prst="rect">
            <a:avLst/>
          </a:prstGeom>
          <a:noFill/>
        </p:spPr>
        <p:txBody>
          <a:bodyPr wrap="none" rtlCol="0">
            <a:spAutoFit/>
          </a:bodyPr>
          <a:lstStyle/>
          <a:p>
            <a:r>
              <a:rPr lang="en-US" sz="2000" b="1" dirty="0"/>
              <a:t>Parent of</a:t>
            </a:r>
            <a:endParaRPr lang="en-CA" sz="2000" b="1" dirty="0"/>
          </a:p>
        </p:txBody>
      </p:sp>
      <p:sp>
        <p:nvSpPr>
          <p:cNvPr id="7" name="TextBox 6">
            <a:extLst>
              <a:ext uri="{FF2B5EF4-FFF2-40B4-BE49-F238E27FC236}">
                <a16:creationId xmlns:a16="http://schemas.microsoft.com/office/drawing/2014/main" id="{B6A80BCD-EF28-C36D-E005-DB3BE2F8B51C}"/>
              </a:ext>
            </a:extLst>
          </p:cNvPr>
          <p:cNvSpPr txBox="1"/>
          <p:nvPr/>
        </p:nvSpPr>
        <p:spPr>
          <a:xfrm>
            <a:off x="8468593" y="3599982"/>
            <a:ext cx="1059906"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Y</a:t>
            </a:r>
            <a:endParaRPr lang="en-CA" sz="2000" b="1" dirty="0"/>
          </a:p>
        </p:txBody>
      </p:sp>
      <p:sp>
        <p:nvSpPr>
          <p:cNvPr id="8" name="TextBox 7">
            <a:extLst>
              <a:ext uri="{FF2B5EF4-FFF2-40B4-BE49-F238E27FC236}">
                <a16:creationId xmlns:a16="http://schemas.microsoft.com/office/drawing/2014/main" id="{3407850E-0A96-EB7D-7CB7-091752720573}"/>
              </a:ext>
            </a:extLst>
          </p:cNvPr>
          <p:cNvSpPr txBox="1"/>
          <p:nvPr/>
        </p:nvSpPr>
        <p:spPr>
          <a:xfrm>
            <a:off x="10505211" y="4297009"/>
            <a:ext cx="105028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Z</a:t>
            </a:r>
            <a:endParaRPr lang="en-CA" sz="2000" b="1" dirty="0"/>
          </a:p>
        </p:txBody>
      </p:sp>
      <p:sp>
        <p:nvSpPr>
          <p:cNvPr id="9" name="TextBox 8">
            <a:extLst>
              <a:ext uri="{FF2B5EF4-FFF2-40B4-BE49-F238E27FC236}">
                <a16:creationId xmlns:a16="http://schemas.microsoft.com/office/drawing/2014/main" id="{A794EE7C-C1DC-B97A-5C73-6A35F0B958F6}"/>
              </a:ext>
            </a:extLst>
          </p:cNvPr>
          <p:cNvSpPr txBox="1"/>
          <p:nvPr/>
        </p:nvSpPr>
        <p:spPr>
          <a:xfrm>
            <a:off x="6466611" y="3423011"/>
            <a:ext cx="974947" cy="400110"/>
          </a:xfrm>
          <a:prstGeom prst="rect">
            <a:avLst/>
          </a:prstGeom>
          <a:noFill/>
        </p:spPr>
        <p:txBody>
          <a:bodyPr wrap="none" rtlCol="0">
            <a:spAutoFit/>
          </a:bodyPr>
          <a:lstStyle/>
          <a:p>
            <a:r>
              <a:rPr lang="en-US" sz="2000" b="1" dirty="0"/>
              <a:t>PID = 7</a:t>
            </a:r>
            <a:endParaRPr lang="en-CA" sz="2000" b="1" dirty="0"/>
          </a:p>
        </p:txBody>
      </p:sp>
      <p:sp>
        <p:nvSpPr>
          <p:cNvPr id="10" name="TextBox 9">
            <a:extLst>
              <a:ext uri="{FF2B5EF4-FFF2-40B4-BE49-F238E27FC236}">
                <a16:creationId xmlns:a16="http://schemas.microsoft.com/office/drawing/2014/main" id="{A323AF77-AB14-40F7-9CBC-A344BEC6D478}"/>
              </a:ext>
            </a:extLst>
          </p:cNvPr>
          <p:cNvSpPr txBox="1"/>
          <p:nvPr/>
        </p:nvSpPr>
        <p:spPr>
          <a:xfrm>
            <a:off x="8452086" y="4046259"/>
            <a:ext cx="1130439" cy="707886"/>
          </a:xfrm>
          <a:prstGeom prst="rect">
            <a:avLst/>
          </a:prstGeom>
          <a:noFill/>
        </p:spPr>
        <p:txBody>
          <a:bodyPr wrap="none" rtlCol="0">
            <a:spAutoFit/>
          </a:bodyPr>
          <a:lstStyle/>
          <a:p>
            <a:pPr algn="ctr"/>
            <a:r>
              <a:rPr lang="en-US" sz="2000" b="1" dirty="0"/>
              <a:t>PID = 9</a:t>
            </a:r>
          </a:p>
          <a:p>
            <a:pPr algn="ctr"/>
            <a:r>
              <a:rPr lang="en-US" sz="2000" b="1" dirty="0"/>
              <a:t>PPID = 7</a:t>
            </a:r>
            <a:endParaRPr lang="en-CA" sz="2000" b="1" dirty="0"/>
          </a:p>
        </p:txBody>
      </p:sp>
      <p:sp>
        <p:nvSpPr>
          <p:cNvPr id="11" name="TextBox 10">
            <a:extLst>
              <a:ext uri="{FF2B5EF4-FFF2-40B4-BE49-F238E27FC236}">
                <a16:creationId xmlns:a16="http://schemas.microsoft.com/office/drawing/2014/main" id="{44CF0DA3-170B-5AA0-A5E9-17ED43158700}"/>
              </a:ext>
            </a:extLst>
          </p:cNvPr>
          <p:cNvSpPr txBox="1"/>
          <p:nvPr/>
        </p:nvSpPr>
        <p:spPr>
          <a:xfrm>
            <a:off x="10465135" y="4748223"/>
            <a:ext cx="1130438" cy="707886"/>
          </a:xfrm>
          <a:prstGeom prst="rect">
            <a:avLst/>
          </a:prstGeom>
          <a:noFill/>
        </p:spPr>
        <p:txBody>
          <a:bodyPr wrap="none" rtlCol="0">
            <a:spAutoFit/>
          </a:bodyPr>
          <a:lstStyle/>
          <a:p>
            <a:pPr algn="ctr"/>
            <a:r>
              <a:rPr lang="en-US" sz="2000" b="1" dirty="0"/>
              <a:t>PID = 16</a:t>
            </a:r>
          </a:p>
          <a:p>
            <a:pPr algn="ctr"/>
            <a:r>
              <a:rPr lang="en-US" sz="2000" b="1" dirty="0"/>
              <a:t>PPID = 9</a:t>
            </a:r>
            <a:endParaRPr lang="en-CA" sz="2000" b="1" dirty="0"/>
          </a:p>
        </p:txBody>
      </p:sp>
      <p:sp>
        <p:nvSpPr>
          <p:cNvPr id="12" name="Arrow: Curved Down 11">
            <a:extLst>
              <a:ext uri="{FF2B5EF4-FFF2-40B4-BE49-F238E27FC236}">
                <a16:creationId xmlns:a16="http://schemas.microsoft.com/office/drawing/2014/main" id="{3DCDB55A-D92F-3CDC-D98D-8DE198DDE85A}"/>
              </a:ext>
            </a:extLst>
          </p:cNvPr>
          <p:cNvSpPr/>
          <p:nvPr/>
        </p:nvSpPr>
        <p:spPr>
          <a:xfrm rot="1156092">
            <a:off x="7546817" y="2883556"/>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 name="Arrow: Curved Down 12">
            <a:extLst>
              <a:ext uri="{FF2B5EF4-FFF2-40B4-BE49-F238E27FC236}">
                <a16:creationId xmlns:a16="http://schemas.microsoft.com/office/drawing/2014/main" id="{C7FE2D17-5A6D-BC4B-5ED3-4E5CED804498}"/>
              </a:ext>
            </a:extLst>
          </p:cNvPr>
          <p:cNvSpPr/>
          <p:nvPr/>
        </p:nvSpPr>
        <p:spPr>
          <a:xfrm rot="1156092">
            <a:off x="9574357" y="3626252"/>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 name="Arrow: Curved Down 13">
            <a:extLst>
              <a:ext uri="{FF2B5EF4-FFF2-40B4-BE49-F238E27FC236}">
                <a16:creationId xmlns:a16="http://schemas.microsoft.com/office/drawing/2014/main" id="{F2916384-A56E-9CF0-94AF-2FC99043E8F8}"/>
              </a:ext>
            </a:extLst>
          </p:cNvPr>
          <p:cNvSpPr/>
          <p:nvPr/>
        </p:nvSpPr>
        <p:spPr>
          <a:xfrm rot="12487777">
            <a:off x="6816512" y="4218758"/>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5" name="Arrow: Curved Down 14">
            <a:extLst>
              <a:ext uri="{FF2B5EF4-FFF2-40B4-BE49-F238E27FC236}">
                <a16:creationId xmlns:a16="http://schemas.microsoft.com/office/drawing/2014/main" id="{ADE1AC01-7FE6-1A7D-D76E-4C95B11619EE}"/>
              </a:ext>
            </a:extLst>
          </p:cNvPr>
          <p:cNvSpPr/>
          <p:nvPr/>
        </p:nvSpPr>
        <p:spPr>
          <a:xfrm rot="12487777">
            <a:off x="8982411" y="5195760"/>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extBox 15">
            <a:extLst>
              <a:ext uri="{FF2B5EF4-FFF2-40B4-BE49-F238E27FC236}">
                <a16:creationId xmlns:a16="http://schemas.microsoft.com/office/drawing/2014/main" id="{CEFF59E2-B0AB-2E7A-19BE-32A99FA53E9E}"/>
              </a:ext>
            </a:extLst>
          </p:cNvPr>
          <p:cNvSpPr txBox="1"/>
          <p:nvPr/>
        </p:nvSpPr>
        <p:spPr>
          <a:xfrm>
            <a:off x="6322285" y="2992692"/>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17" name="TextBox 16">
            <a:extLst>
              <a:ext uri="{FF2B5EF4-FFF2-40B4-BE49-F238E27FC236}">
                <a16:creationId xmlns:a16="http://schemas.microsoft.com/office/drawing/2014/main" id="{E22C6275-0436-06C8-2318-D937F95D927D}"/>
              </a:ext>
            </a:extLst>
          </p:cNvPr>
          <p:cNvSpPr txBox="1"/>
          <p:nvPr/>
        </p:nvSpPr>
        <p:spPr>
          <a:xfrm rot="1283225">
            <a:off x="9980744" y="3311056"/>
            <a:ext cx="1234953" cy="400110"/>
          </a:xfrm>
          <a:prstGeom prst="rect">
            <a:avLst/>
          </a:prstGeom>
          <a:noFill/>
        </p:spPr>
        <p:txBody>
          <a:bodyPr wrap="none" rtlCol="0">
            <a:spAutoFit/>
          </a:bodyPr>
          <a:lstStyle/>
          <a:p>
            <a:r>
              <a:rPr lang="en-US" sz="2000" b="1" dirty="0"/>
              <a:t>Parent of</a:t>
            </a:r>
            <a:endParaRPr lang="en-CA" sz="2000" b="1" dirty="0"/>
          </a:p>
        </p:txBody>
      </p:sp>
      <p:sp>
        <p:nvSpPr>
          <p:cNvPr id="18" name="TextBox 17">
            <a:extLst>
              <a:ext uri="{FF2B5EF4-FFF2-40B4-BE49-F238E27FC236}">
                <a16:creationId xmlns:a16="http://schemas.microsoft.com/office/drawing/2014/main" id="{11CCA0EC-0ACF-FBFE-82C4-55101AF72441}"/>
              </a:ext>
            </a:extLst>
          </p:cNvPr>
          <p:cNvSpPr txBox="1"/>
          <p:nvPr/>
        </p:nvSpPr>
        <p:spPr>
          <a:xfrm rot="1570285">
            <a:off x="6877162" y="4548168"/>
            <a:ext cx="1056700" cy="400110"/>
          </a:xfrm>
          <a:prstGeom prst="rect">
            <a:avLst/>
          </a:prstGeom>
          <a:noFill/>
        </p:spPr>
        <p:txBody>
          <a:bodyPr wrap="none" rtlCol="0">
            <a:spAutoFit/>
          </a:bodyPr>
          <a:lstStyle/>
          <a:p>
            <a:r>
              <a:rPr lang="en-US" sz="2000" b="1" dirty="0"/>
              <a:t>child of</a:t>
            </a:r>
            <a:endParaRPr lang="en-CA" sz="2000" b="1" dirty="0"/>
          </a:p>
        </p:txBody>
      </p:sp>
      <p:sp>
        <p:nvSpPr>
          <p:cNvPr id="19" name="TextBox 18">
            <a:extLst>
              <a:ext uri="{FF2B5EF4-FFF2-40B4-BE49-F238E27FC236}">
                <a16:creationId xmlns:a16="http://schemas.microsoft.com/office/drawing/2014/main" id="{BDA76995-3631-F954-ACEF-7B7943EE69F2}"/>
              </a:ext>
            </a:extLst>
          </p:cNvPr>
          <p:cNvSpPr txBox="1"/>
          <p:nvPr/>
        </p:nvSpPr>
        <p:spPr>
          <a:xfrm rot="1628586">
            <a:off x="9057117" y="5485499"/>
            <a:ext cx="1056700" cy="400110"/>
          </a:xfrm>
          <a:prstGeom prst="rect">
            <a:avLst/>
          </a:prstGeom>
          <a:noFill/>
        </p:spPr>
        <p:txBody>
          <a:bodyPr wrap="none" rtlCol="0">
            <a:spAutoFit/>
          </a:bodyPr>
          <a:lstStyle/>
          <a:p>
            <a:r>
              <a:rPr lang="en-US" sz="2000" b="1" dirty="0"/>
              <a:t>child of</a:t>
            </a:r>
            <a:endParaRPr lang="en-CA" sz="2000" b="1" dirty="0"/>
          </a:p>
        </p:txBody>
      </p:sp>
      <p:sp>
        <p:nvSpPr>
          <p:cNvPr id="20" name="Rectangle: Rounded Corners 19">
            <a:extLst>
              <a:ext uri="{FF2B5EF4-FFF2-40B4-BE49-F238E27FC236}">
                <a16:creationId xmlns:a16="http://schemas.microsoft.com/office/drawing/2014/main" id="{D1DB4DD7-AFD1-5DDA-5241-20ACFC5115FD}"/>
              </a:ext>
            </a:extLst>
          </p:cNvPr>
          <p:cNvSpPr/>
          <p:nvPr/>
        </p:nvSpPr>
        <p:spPr>
          <a:xfrm>
            <a:off x="8468593" y="2243748"/>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fork</a:t>
            </a:r>
            <a:endParaRPr lang="en-CA" sz="2000" b="1" dirty="0">
              <a:solidFill>
                <a:schemeClr val="bg1"/>
              </a:solidFill>
            </a:endParaRPr>
          </a:p>
        </p:txBody>
      </p:sp>
      <p:sp>
        <p:nvSpPr>
          <p:cNvPr id="21" name="Rectangle: Rounded Corners 20">
            <a:extLst>
              <a:ext uri="{FF2B5EF4-FFF2-40B4-BE49-F238E27FC236}">
                <a16:creationId xmlns:a16="http://schemas.microsoft.com/office/drawing/2014/main" id="{CC1CD3F7-2A46-90D6-8AFA-9655BC8EB2FF}"/>
              </a:ext>
            </a:extLst>
          </p:cNvPr>
          <p:cNvSpPr/>
          <p:nvPr/>
        </p:nvSpPr>
        <p:spPr>
          <a:xfrm>
            <a:off x="10496201" y="3012474"/>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fork</a:t>
            </a:r>
            <a:endParaRPr lang="en-CA" sz="2000" b="1" dirty="0">
              <a:solidFill>
                <a:schemeClr val="bg1"/>
              </a:solidFill>
            </a:endParaRPr>
          </a:p>
        </p:txBody>
      </p:sp>
      <p:sp>
        <p:nvSpPr>
          <p:cNvPr id="22" name="Footer Placeholder 21">
            <a:extLst>
              <a:ext uri="{FF2B5EF4-FFF2-40B4-BE49-F238E27FC236}">
                <a16:creationId xmlns:a16="http://schemas.microsoft.com/office/drawing/2014/main" id="{1C03BC45-28EC-9194-9573-6A73679A2A3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2547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B3FE149-7759-8545-9038-DAF674024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62" y="1485900"/>
            <a:ext cx="5874708" cy="4572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73D3AD8-3BCB-A55B-E156-B9F6A6E71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32" y="1485900"/>
            <a:ext cx="5828044" cy="4572000"/>
          </a:xfrm>
          <a:prstGeom prst="rect">
            <a:avLst/>
          </a:prstGeom>
        </p:spPr>
      </p:pic>
      <p:sp>
        <p:nvSpPr>
          <p:cNvPr id="2" name="Footer Placeholder 1">
            <a:extLst>
              <a:ext uri="{FF2B5EF4-FFF2-40B4-BE49-F238E27FC236}">
                <a16:creationId xmlns:a16="http://schemas.microsoft.com/office/drawing/2014/main" id="{1C48365F-A9B6-0C2A-0804-E6B9BF769C4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73653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66C0-D1D0-3EB4-C0C7-F72383C0D73A}"/>
              </a:ext>
            </a:extLst>
          </p:cNvPr>
          <p:cNvSpPr>
            <a:spLocks noGrp="1"/>
          </p:cNvSpPr>
          <p:nvPr>
            <p:ph type="title"/>
          </p:nvPr>
        </p:nvSpPr>
        <p:spPr/>
        <p:txBody>
          <a:bodyPr/>
          <a:lstStyle/>
          <a:p>
            <a:r>
              <a:rPr lang="en-CA" dirty="0"/>
              <a:t>Kill </a:t>
            </a:r>
          </a:p>
        </p:txBody>
      </p:sp>
      <p:sp>
        <p:nvSpPr>
          <p:cNvPr id="3" name="Content Placeholder 2">
            <a:extLst>
              <a:ext uri="{FF2B5EF4-FFF2-40B4-BE49-F238E27FC236}">
                <a16:creationId xmlns:a16="http://schemas.microsoft.com/office/drawing/2014/main" id="{542C167C-A967-5885-963C-AE0B9E360C86}"/>
              </a:ext>
            </a:extLst>
          </p:cNvPr>
          <p:cNvSpPr>
            <a:spLocks noGrp="1"/>
          </p:cNvSpPr>
          <p:nvPr>
            <p:ph idx="1"/>
          </p:nvPr>
        </p:nvSpPr>
        <p:spPr/>
        <p:txBody>
          <a:bodyPr>
            <a:normAutofit/>
          </a:bodyPr>
          <a:lstStyle/>
          <a:p>
            <a:r>
              <a:rPr lang="en-US" sz="2400" dirty="0"/>
              <a:t>send signals to processes, often to terminate them.</a:t>
            </a:r>
          </a:p>
          <a:p>
            <a:r>
              <a:rPr lang="en-US" sz="2400" dirty="0"/>
              <a:t>`</a:t>
            </a:r>
            <a:r>
              <a:rPr lang="en-US" sz="2400" b="1" dirty="0">
                <a:solidFill>
                  <a:srgbClr val="FF0000"/>
                </a:solidFill>
              </a:rPr>
              <a:t>kill -9</a:t>
            </a:r>
            <a:r>
              <a:rPr lang="en-US" sz="2400" dirty="0"/>
              <a:t>`: This sends the `</a:t>
            </a:r>
            <a:r>
              <a:rPr lang="en-US" sz="2400" b="1" dirty="0">
                <a:solidFill>
                  <a:srgbClr val="FF0000"/>
                </a:solidFill>
              </a:rPr>
              <a:t>SIGKILL</a:t>
            </a:r>
            <a:r>
              <a:rPr lang="en-US" sz="2400" dirty="0"/>
              <a:t>` signal, which forcefully and immediately kills the process without giving it a chance to clean up.</a:t>
            </a:r>
          </a:p>
          <a:p>
            <a:r>
              <a:rPr lang="en-US" sz="2400" dirty="0"/>
              <a:t>`</a:t>
            </a:r>
            <a:r>
              <a:rPr lang="en-US" sz="2400" b="1" dirty="0">
                <a:solidFill>
                  <a:srgbClr val="FF0000"/>
                </a:solidFill>
              </a:rPr>
              <a:t>kill -15</a:t>
            </a:r>
            <a:r>
              <a:rPr lang="en-US" sz="2400" dirty="0"/>
              <a:t>`: This sends the `</a:t>
            </a:r>
            <a:r>
              <a:rPr lang="en-US" sz="2400" b="1" dirty="0">
                <a:solidFill>
                  <a:srgbClr val="FF0000"/>
                </a:solidFill>
              </a:rPr>
              <a:t>SIGTERM</a:t>
            </a:r>
            <a:r>
              <a:rPr lang="en-US" sz="2400" dirty="0"/>
              <a:t>` signal, which politely asks the process to terminate. The process can catch this signal and clean up resources before exiting.</a:t>
            </a:r>
          </a:p>
          <a:p>
            <a:r>
              <a:rPr lang="en-US" sz="2400" dirty="0"/>
              <a:t>`</a:t>
            </a:r>
            <a:r>
              <a:rPr lang="en-US" sz="2400" b="1" dirty="0">
                <a:solidFill>
                  <a:srgbClr val="FF0000"/>
                </a:solidFill>
              </a:rPr>
              <a:t>kill -2</a:t>
            </a:r>
            <a:r>
              <a:rPr lang="en-US" sz="2400" dirty="0"/>
              <a:t>`: This sends the `</a:t>
            </a:r>
            <a:r>
              <a:rPr lang="en-US" sz="2400" b="1" dirty="0">
                <a:solidFill>
                  <a:srgbClr val="FF0000"/>
                </a:solidFill>
              </a:rPr>
              <a:t>SIGINT</a:t>
            </a:r>
            <a:r>
              <a:rPr lang="en-US" sz="2400" dirty="0"/>
              <a:t>` signal, which is like pressing `</a:t>
            </a:r>
            <a:r>
              <a:rPr lang="en-US" sz="2400" b="1" dirty="0" err="1">
                <a:solidFill>
                  <a:srgbClr val="FF0000"/>
                </a:solidFill>
              </a:rPr>
              <a:t>Ctrl+C</a:t>
            </a:r>
            <a:r>
              <a:rPr lang="en-US" sz="2400" dirty="0"/>
              <a:t>` in the terminal.</a:t>
            </a:r>
            <a:endParaRPr lang="en-CA" sz="2400" dirty="0"/>
          </a:p>
        </p:txBody>
      </p:sp>
      <p:sp>
        <p:nvSpPr>
          <p:cNvPr id="4" name="Footer Placeholder 3">
            <a:extLst>
              <a:ext uri="{FF2B5EF4-FFF2-40B4-BE49-F238E27FC236}">
                <a16:creationId xmlns:a16="http://schemas.microsoft.com/office/drawing/2014/main" id="{F0C5711F-B9EF-5174-B7A7-0909A9B5FDF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523651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or: Elbow 21">
            <a:extLst>
              <a:ext uri="{FF2B5EF4-FFF2-40B4-BE49-F238E27FC236}">
                <a16:creationId xmlns:a16="http://schemas.microsoft.com/office/drawing/2014/main" id="{595E1A83-3372-09D0-1EE6-FFE4A3D6F72C}"/>
              </a:ext>
            </a:extLst>
          </p:cNvPr>
          <p:cNvCxnSpPr>
            <a:cxnSpLocks/>
          </p:cNvCxnSpPr>
          <p:nvPr/>
        </p:nvCxnSpPr>
        <p:spPr>
          <a:xfrm>
            <a:off x="2259267" y="5284518"/>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06FCA52D-875A-1D29-0E2E-9144770F1402}"/>
              </a:ext>
            </a:extLst>
          </p:cNvPr>
          <p:cNvSpPr/>
          <p:nvPr/>
        </p:nvSpPr>
        <p:spPr>
          <a:xfrm>
            <a:off x="4522839" y="5011082"/>
            <a:ext cx="1364135" cy="1759662"/>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E888E40-919E-37E6-2B23-890F78C3ECE8}"/>
              </a:ext>
            </a:extLst>
          </p:cNvPr>
          <p:cNvSpPr>
            <a:spLocks noGrp="1"/>
          </p:cNvSpPr>
          <p:nvPr>
            <p:ph type="title"/>
          </p:nvPr>
        </p:nvSpPr>
        <p:spPr>
          <a:xfrm>
            <a:off x="838200" y="365125"/>
            <a:ext cx="11173690" cy="1325563"/>
          </a:xfrm>
        </p:spPr>
        <p:txBody>
          <a:bodyPr/>
          <a:lstStyle/>
          <a:p>
            <a:r>
              <a:rPr lang="en-US" dirty="0"/>
              <a:t>Ctrl + C </a:t>
            </a:r>
            <a:r>
              <a:rPr lang="en-US" dirty="0">
                <a:sym typeface="Wingdings" panose="05000000000000000000" pitchFamily="2" charset="2"/>
              </a:rPr>
              <a:t>on </a:t>
            </a:r>
            <a:r>
              <a:rPr lang="en-US" dirty="0"/>
              <a:t>Child process</a:t>
            </a:r>
            <a:endParaRPr lang="en-CA" dirty="0"/>
          </a:p>
        </p:txBody>
      </p:sp>
      <p:sp>
        <p:nvSpPr>
          <p:cNvPr id="3" name="Content Placeholder 2">
            <a:extLst>
              <a:ext uri="{FF2B5EF4-FFF2-40B4-BE49-F238E27FC236}">
                <a16:creationId xmlns:a16="http://schemas.microsoft.com/office/drawing/2014/main" id="{287FF1CC-9096-7A5C-0503-5495FC140944}"/>
              </a:ext>
            </a:extLst>
          </p:cNvPr>
          <p:cNvSpPr>
            <a:spLocks noGrp="1"/>
          </p:cNvSpPr>
          <p:nvPr>
            <p:ph idx="1"/>
          </p:nvPr>
        </p:nvSpPr>
        <p:spPr>
          <a:xfrm>
            <a:off x="838199" y="1825624"/>
            <a:ext cx="11173691" cy="2149639"/>
          </a:xfrm>
        </p:spPr>
        <p:txBody>
          <a:bodyPr>
            <a:normAutofit/>
          </a:bodyPr>
          <a:lstStyle/>
          <a:p>
            <a:r>
              <a:rPr lang="en-US" sz="2400" dirty="0"/>
              <a:t>The `Ctrl + C` sends a `SIGINT` (Signal Interrupt) signal to the foreground process group in a terminal. </a:t>
            </a:r>
          </a:p>
          <a:p>
            <a:r>
              <a:rPr lang="en-US" sz="2400" dirty="0"/>
              <a:t>Sends `SIGINT` to the child if it’s in the foreground. The child usually terminates, with control returning to the parent.</a:t>
            </a:r>
            <a:endParaRPr lang="en-CA" sz="2400" dirty="0"/>
          </a:p>
        </p:txBody>
      </p:sp>
      <p:cxnSp>
        <p:nvCxnSpPr>
          <p:cNvPr id="21" name="Connector: Elbow 20">
            <a:extLst>
              <a:ext uri="{FF2B5EF4-FFF2-40B4-BE49-F238E27FC236}">
                <a16:creationId xmlns:a16="http://schemas.microsoft.com/office/drawing/2014/main" id="{67916C22-8589-BF6B-9B55-5D7E9C03CFAF}"/>
              </a:ext>
            </a:extLst>
          </p:cNvPr>
          <p:cNvCxnSpPr>
            <a:cxnSpLocks/>
          </p:cNvCxnSpPr>
          <p:nvPr/>
        </p:nvCxnSpPr>
        <p:spPr>
          <a:xfrm>
            <a:off x="255553" y="4677228"/>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DA2802C-25ED-1D48-31A7-FCF5D1AD1357}"/>
              </a:ext>
            </a:extLst>
          </p:cNvPr>
          <p:cNvSpPr txBox="1"/>
          <p:nvPr/>
        </p:nvSpPr>
        <p:spPr>
          <a:xfrm>
            <a:off x="2628146" y="4884408"/>
            <a:ext cx="1059906"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Y</a:t>
            </a:r>
            <a:endParaRPr lang="en-CA" sz="2000" b="1" dirty="0"/>
          </a:p>
        </p:txBody>
      </p:sp>
      <p:sp>
        <p:nvSpPr>
          <p:cNvPr id="25" name="TextBox 24">
            <a:extLst>
              <a:ext uri="{FF2B5EF4-FFF2-40B4-BE49-F238E27FC236}">
                <a16:creationId xmlns:a16="http://schemas.microsoft.com/office/drawing/2014/main" id="{15045845-8EF8-F074-F4EE-2972842E6C9D}"/>
              </a:ext>
            </a:extLst>
          </p:cNvPr>
          <p:cNvSpPr txBox="1"/>
          <p:nvPr/>
        </p:nvSpPr>
        <p:spPr>
          <a:xfrm>
            <a:off x="4664764" y="5581435"/>
            <a:ext cx="105028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Z</a:t>
            </a:r>
            <a:endParaRPr lang="en-CA" sz="2000" b="1" dirty="0"/>
          </a:p>
        </p:txBody>
      </p:sp>
      <p:sp>
        <p:nvSpPr>
          <p:cNvPr id="26" name="TextBox 25">
            <a:extLst>
              <a:ext uri="{FF2B5EF4-FFF2-40B4-BE49-F238E27FC236}">
                <a16:creationId xmlns:a16="http://schemas.microsoft.com/office/drawing/2014/main" id="{32027EB9-1308-7747-C03A-FE092B4D6845}"/>
              </a:ext>
            </a:extLst>
          </p:cNvPr>
          <p:cNvSpPr txBox="1"/>
          <p:nvPr/>
        </p:nvSpPr>
        <p:spPr>
          <a:xfrm>
            <a:off x="626164" y="4707437"/>
            <a:ext cx="974947" cy="400110"/>
          </a:xfrm>
          <a:prstGeom prst="rect">
            <a:avLst/>
          </a:prstGeom>
          <a:noFill/>
        </p:spPr>
        <p:txBody>
          <a:bodyPr wrap="none" rtlCol="0">
            <a:spAutoFit/>
          </a:bodyPr>
          <a:lstStyle/>
          <a:p>
            <a:r>
              <a:rPr lang="en-US" sz="2000" b="1" dirty="0"/>
              <a:t>PID = 7</a:t>
            </a:r>
            <a:endParaRPr lang="en-CA" sz="2000" b="1" dirty="0"/>
          </a:p>
        </p:txBody>
      </p:sp>
      <p:sp>
        <p:nvSpPr>
          <p:cNvPr id="27" name="TextBox 26">
            <a:extLst>
              <a:ext uri="{FF2B5EF4-FFF2-40B4-BE49-F238E27FC236}">
                <a16:creationId xmlns:a16="http://schemas.microsoft.com/office/drawing/2014/main" id="{BA754880-1DE9-191B-1694-E33F2C3CCD95}"/>
              </a:ext>
            </a:extLst>
          </p:cNvPr>
          <p:cNvSpPr txBox="1"/>
          <p:nvPr/>
        </p:nvSpPr>
        <p:spPr>
          <a:xfrm>
            <a:off x="2611639" y="5330685"/>
            <a:ext cx="1130439" cy="707886"/>
          </a:xfrm>
          <a:prstGeom prst="rect">
            <a:avLst/>
          </a:prstGeom>
          <a:noFill/>
        </p:spPr>
        <p:txBody>
          <a:bodyPr wrap="none" rtlCol="0">
            <a:spAutoFit/>
          </a:bodyPr>
          <a:lstStyle/>
          <a:p>
            <a:pPr algn="ctr"/>
            <a:r>
              <a:rPr lang="en-US" sz="2000" b="1" dirty="0"/>
              <a:t>PID = 9</a:t>
            </a:r>
          </a:p>
          <a:p>
            <a:pPr algn="ctr"/>
            <a:r>
              <a:rPr lang="en-US" sz="2000" b="1" dirty="0"/>
              <a:t>PPID = 7</a:t>
            </a:r>
            <a:endParaRPr lang="en-CA" sz="2000" b="1" dirty="0"/>
          </a:p>
        </p:txBody>
      </p:sp>
      <p:sp>
        <p:nvSpPr>
          <p:cNvPr id="28" name="TextBox 27">
            <a:extLst>
              <a:ext uri="{FF2B5EF4-FFF2-40B4-BE49-F238E27FC236}">
                <a16:creationId xmlns:a16="http://schemas.microsoft.com/office/drawing/2014/main" id="{617E1556-BD60-02C9-7962-5225B1340363}"/>
              </a:ext>
            </a:extLst>
          </p:cNvPr>
          <p:cNvSpPr txBox="1"/>
          <p:nvPr/>
        </p:nvSpPr>
        <p:spPr>
          <a:xfrm>
            <a:off x="4624688" y="6032649"/>
            <a:ext cx="1130438" cy="707886"/>
          </a:xfrm>
          <a:prstGeom prst="rect">
            <a:avLst/>
          </a:prstGeom>
          <a:noFill/>
        </p:spPr>
        <p:txBody>
          <a:bodyPr wrap="none" rtlCol="0">
            <a:spAutoFit/>
          </a:bodyPr>
          <a:lstStyle/>
          <a:p>
            <a:pPr algn="ctr"/>
            <a:r>
              <a:rPr lang="en-US" sz="2000" b="1" dirty="0"/>
              <a:t>PID = 16</a:t>
            </a:r>
          </a:p>
          <a:p>
            <a:pPr algn="ctr"/>
            <a:r>
              <a:rPr lang="en-US" sz="2000" b="1" dirty="0"/>
              <a:t>PPID = 9</a:t>
            </a:r>
            <a:endParaRPr lang="en-CA" sz="2000" b="1" dirty="0"/>
          </a:p>
        </p:txBody>
      </p:sp>
      <p:sp>
        <p:nvSpPr>
          <p:cNvPr id="33" name="TextBox 32">
            <a:extLst>
              <a:ext uri="{FF2B5EF4-FFF2-40B4-BE49-F238E27FC236}">
                <a16:creationId xmlns:a16="http://schemas.microsoft.com/office/drawing/2014/main" id="{D50DD412-117F-3697-95E2-AECD2EE44D13}"/>
              </a:ext>
            </a:extLst>
          </p:cNvPr>
          <p:cNvSpPr txBox="1"/>
          <p:nvPr/>
        </p:nvSpPr>
        <p:spPr>
          <a:xfrm>
            <a:off x="481838" y="4277118"/>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cxnSp>
        <p:nvCxnSpPr>
          <p:cNvPr id="38" name="Connector: Elbow 37">
            <a:extLst>
              <a:ext uri="{FF2B5EF4-FFF2-40B4-BE49-F238E27FC236}">
                <a16:creationId xmlns:a16="http://schemas.microsoft.com/office/drawing/2014/main" id="{016CD5E7-7EA4-A872-D196-488D4CDAB0F6}"/>
              </a:ext>
            </a:extLst>
          </p:cNvPr>
          <p:cNvCxnSpPr>
            <a:cxnSpLocks/>
          </p:cNvCxnSpPr>
          <p:nvPr/>
        </p:nvCxnSpPr>
        <p:spPr>
          <a:xfrm>
            <a:off x="7910505" y="4677228"/>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F94FF371-DFFA-0487-C63B-840E45F47450}"/>
              </a:ext>
            </a:extLst>
          </p:cNvPr>
          <p:cNvSpPr txBox="1"/>
          <p:nvPr/>
        </p:nvSpPr>
        <p:spPr>
          <a:xfrm>
            <a:off x="10283098" y="4884408"/>
            <a:ext cx="1059906"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Y</a:t>
            </a:r>
            <a:endParaRPr lang="en-CA" sz="2000" b="1" dirty="0"/>
          </a:p>
        </p:txBody>
      </p:sp>
      <p:sp>
        <p:nvSpPr>
          <p:cNvPr id="42" name="TextBox 41">
            <a:extLst>
              <a:ext uri="{FF2B5EF4-FFF2-40B4-BE49-F238E27FC236}">
                <a16:creationId xmlns:a16="http://schemas.microsoft.com/office/drawing/2014/main" id="{87BDB377-24F6-EE11-A5DB-BB963D55687E}"/>
              </a:ext>
            </a:extLst>
          </p:cNvPr>
          <p:cNvSpPr txBox="1"/>
          <p:nvPr/>
        </p:nvSpPr>
        <p:spPr>
          <a:xfrm>
            <a:off x="8281116" y="4707437"/>
            <a:ext cx="974947" cy="400110"/>
          </a:xfrm>
          <a:prstGeom prst="rect">
            <a:avLst/>
          </a:prstGeom>
          <a:noFill/>
        </p:spPr>
        <p:txBody>
          <a:bodyPr wrap="none" rtlCol="0">
            <a:spAutoFit/>
          </a:bodyPr>
          <a:lstStyle/>
          <a:p>
            <a:r>
              <a:rPr lang="en-US" sz="2000" b="1" dirty="0"/>
              <a:t>PID = 7</a:t>
            </a:r>
            <a:endParaRPr lang="en-CA" sz="2000" b="1" dirty="0"/>
          </a:p>
        </p:txBody>
      </p:sp>
      <p:sp>
        <p:nvSpPr>
          <p:cNvPr id="43" name="TextBox 42">
            <a:extLst>
              <a:ext uri="{FF2B5EF4-FFF2-40B4-BE49-F238E27FC236}">
                <a16:creationId xmlns:a16="http://schemas.microsoft.com/office/drawing/2014/main" id="{8EA05981-6E20-E37D-A322-4380F5BE94AD}"/>
              </a:ext>
            </a:extLst>
          </p:cNvPr>
          <p:cNvSpPr txBox="1"/>
          <p:nvPr/>
        </p:nvSpPr>
        <p:spPr>
          <a:xfrm>
            <a:off x="10266591" y="5330685"/>
            <a:ext cx="1130439" cy="707886"/>
          </a:xfrm>
          <a:prstGeom prst="rect">
            <a:avLst/>
          </a:prstGeom>
          <a:noFill/>
        </p:spPr>
        <p:txBody>
          <a:bodyPr wrap="none" rtlCol="0">
            <a:spAutoFit/>
          </a:bodyPr>
          <a:lstStyle/>
          <a:p>
            <a:pPr algn="ctr"/>
            <a:r>
              <a:rPr lang="en-US" sz="2000" b="1" dirty="0"/>
              <a:t>PID = 9</a:t>
            </a:r>
          </a:p>
          <a:p>
            <a:pPr algn="ctr"/>
            <a:r>
              <a:rPr lang="en-US" sz="2000" b="1" dirty="0"/>
              <a:t>PPID = 7</a:t>
            </a:r>
            <a:endParaRPr lang="en-CA" sz="2000" b="1" dirty="0"/>
          </a:p>
        </p:txBody>
      </p:sp>
      <p:sp>
        <p:nvSpPr>
          <p:cNvPr id="45" name="TextBox 44">
            <a:extLst>
              <a:ext uri="{FF2B5EF4-FFF2-40B4-BE49-F238E27FC236}">
                <a16:creationId xmlns:a16="http://schemas.microsoft.com/office/drawing/2014/main" id="{E5E21998-93CC-428C-951D-CF16F590857A}"/>
              </a:ext>
            </a:extLst>
          </p:cNvPr>
          <p:cNvSpPr txBox="1"/>
          <p:nvPr/>
        </p:nvSpPr>
        <p:spPr>
          <a:xfrm>
            <a:off x="8136790" y="4277118"/>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46" name="Arrow: Right 45">
            <a:extLst>
              <a:ext uri="{FF2B5EF4-FFF2-40B4-BE49-F238E27FC236}">
                <a16:creationId xmlns:a16="http://schemas.microsoft.com/office/drawing/2014/main" id="{5BC537C2-AAB6-A18E-8605-7AECF2EBCEA7}"/>
              </a:ext>
            </a:extLst>
          </p:cNvPr>
          <p:cNvSpPr/>
          <p:nvPr/>
        </p:nvSpPr>
        <p:spPr>
          <a:xfrm>
            <a:off x="6472703" y="5123578"/>
            <a:ext cx="882612" cy="47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Rounded Corners 46">
            <a:extLst>
              <a:ext uri="{FF2B5EF4-FFF2-40B4-BE49-F238E27FC236}">
                <a16:creationId xmlns:a16="http://schemas.microsoft.com/office/drawing/2014/main" id="{0B28569E-A3E0-FA8B-300E-D68875EBE3A2}"/>
              </a:ext>
            </a:extLst>
          </p:cNvPr>
          <p:cNvSpPr/>
          <p:nvPr/>
        </p:nvSpPr>
        <p:spPr>
          <a:xfrm>
            <a:off x="4732256" y="5186477"/>
            <a:ext cx="857599" cy="348834"/>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Kill</a:t>
            </a:r>
            <a:endParaRPr lang="en-CA" sz="2000" b="1" dirty="0">
              <a:solidFill>
                <a:schemeClr val="tx1"/>
              </a:solidFill>
            </a:endParaRPr>
          </a:p>
        </p:txBody>
      </p:sp>
      <p:sp>
        <p:nvSpPr>
          <p:cNvPr id="4" name="Footer Placeholder 3">
            <a:extLst>
              <a:ext uri="{FF2B5EF4-FFF2-40B4-BE49-F238E27FC236}">
                <a16:creationId xmlns:a16="http://schemas.microsoft.com/office/drawing/2014/main" id="{70F47F6F-2F1B-B831-AD6A-4F16D673EF8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1605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or: Elbow 21">
            <a:extLst>
              <a:ext uri="{FF2B5EF4-FFF2-40B4-BE49-F238E27FC236}">
                <a16:creationId xmlns:a16="http://schemas.microsoft.com/office/drawing/2014/main" id="{595E1A83-3372-09D0-1EE6-FFE4A3D6F72C}"/>
              </a:ext>
            </a:extLst>
          </p:cNvPr>
          <p:cNvCxnSpPr>
            <a:cxnSpLocks/>
          </p:cNvCxnSpPr>
          <p:nvPr/>
        </p:nvCxnSpPr>
        <p:spPr>
          <a:xfrm>
            <a:off x="2259267" y="5284518"/>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06FCA52D-875A-1D29-0E2E-9144770F1402}"/>
              </a:ext>
            </a:extLst>
          </p:cNvPr>
          <p:cNvSpPr/>
          <p:nvPr/>
        </p:nvSpPr>
        <p:spPr>
          <a:xfrm>
            <a:off x="2520126" y="4325076"/>
            <a:ext cx="1364135" cy="1759662"/>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E888E40-919E-37E6-2B23-890F78C3ECE8}"/>
              </a:ext>
            </a:extLst>
          </p:cNvPr>
          <p:cNvSpPr>
            <a:spLocks noGrp="1"/>
          </p:cNvSpPr>
          <p:nvPr>
            <p:ph type="title"/>
          </p:nvPr>
        </p:nvSpPr>
        <p:spPr>
          <a:xfrm>
            <a:off x="838200" y="365125"/>
            <a:ext cx="11173690" cy="1325563"/>
          </a:xfrm>
        </p:spPr>
        <p:txBody>
          <a:bodyPr/>
          <a:lstStyle/>
          <a:p>
            <a:r>
              <a:rPr lang="en-US" dirty="0"/>
              <a:t>Ctrl + C </a:t>
            </a:r>
            <a:r>
              <a:rPr lang="en-US" dirty="0">
                <a:sym typeface="Wingdings" panose="05000000000000000000" pitchFamily="2" charset="2"/>
              </a:rPr>
              <a:t>on </a:t>
            </a:r>
            <a:r>
              <a:rPr lang="en-US" dirty="0"/>
              <a:t>Parent process</a:t>
            </a:r>
            <a:endParaRPr lang="en-CA" dirty="0"/>
          </a:p>
        </p:txBody>
      </p:sp>
      <p:sp>
        <p:nvSpPr>
          <p:cNvPr id="3" name="Content Placeholder 2">
            <a:extLst>
              <a:ext uri="{FF2B5EF4-FFF2-40B4-BE49-F238E27FC236}">
                <a16:creationId xmlns:a16="http://schemas.microsoft.com/office/drawing/2014/main" id="{287FF1CC-9096-7A5C-0503-5495FC140944}"/>
              </a:ext>
            </a:extLst>
          </p:cNvPr>
          <p:cNvSpPr>
            <a:spLocks noGrp="1"/>
          </p:cNvSpPr>
          <p:nvPr>
            <p:ph idx="1"/>
          </p:nvPr>
        </p:nvSpPr>
        <p:spPr>
          <a:xfrm>
            <a:off x="838199" y="1825624"/>
            <a:ext cx="11173691" cy="2149639"/>
          </a:xfrm>
        </p:spPr>
        <p:txBody>
          <a:bodyPr>
            <a:normAutofit/>
          </a:bodyPr>
          <a:lstStyle/>
          <a:p>
            <a:r>
              <a:rPr lang="en-US" sz="2400" dirty="0"/>
              <a:t>Sends `SIGINT` to the parent. If the parent is in the foreground, it typically terminates, potentially also affecting child processes based on how the parent is coded.</a:t>
            </a:r>
            <a:endParaRPr lang="en-CA" sz="2400" dirty="0"/>
          </a:p>
        </p:txBody>
      </p:sp>
      <p:cxnSp>
        <p:nvCxnSpPr>
          <p:cNvPr id="21" name="Connector: Elbow 20">
            <a:extLst>
              <a:ext uri="{FF2B5EF4-FFF2-40B4-BE49-F238E27FC236}">
                <a16:creationId xmlns:a16="http://schemas.microsoft.com/office/drawing/2014/main" id="{67916C22-8589-BF6B-9B55-5D7E9C03CFAF}"/>
              </a:ext>
            </a:extLst>
          </p:cNvPr>
          <p:cNvCxnSpPr>
            <a:cxnSpLocks/>
          </p:cNvCxnSpPr>
          <p:nvPr/>
        </p:nvCxnSpPr>
        <p:spPr>
          <a:xfrm>
            <a:off x="255553" y="4677228"/>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DA2802C-25ED-1D48-31A7-FCF5D1AD1357}"/>
              </a:ext>
            </a:extLst>
          </p:cNvPr>
          <p:cNvSpPr txBox="1"/>
          <p:nvPr/>
        </p:nvSpPr>
        <p:spPr>
          <a:xfrm>
            <a:off x="2628146" y="4884408"/>
            <a:ext cx="1059906"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Y</a:t>
            </a:r>
            <a:endParaRPr lang="en-CA" sz="2000" b="1" dirty="0"/>
          </a:p>
        </p:txBody>
      </p:sp>
      <p:sp>
        <p:nvSpPr>
          <p:cNvPr id="25" name="TextBox 24">
            <a:extLst>
              <a:ext uri="{FF2B5EF4-FFF2-40B4-BE49-F238E27FC236}">
                <a16:creationId xmlns:a16="http://schemas.microsoft.com/office/drawing/2014/main" id="{15045845-8EF8-F074-F4EE-2972842E6C9D}"/>
              </a:ext>
            </a:extLst>
          </p:cNvPr>
          <p:cNvSpPr txBox="1"/>
          <p:nvPr/>
        </p:nvSpPr>
        <p:spPr>
          <a:xfrm>
            <a:off x="4664764" y="5581435"/>
            <a:ext cx="105028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Z</a:t>
            </a:r>
            <a:endParaRPr lang="en-CA" sz="2000" b="1" dirty="0"/>
          </a:p>
        </p:txBody>
      </p:sp>
      <p:sp>
        <p:nvSpPr>
          <p:cNvPr id="26" name="TextBox 25">
            <a:extLst>
              <a:ext uri="{FF2B5EF4-FFF2-40B4-BE49-F238E27FC236}">
                <a16:creationId xmlns:a16="http://schemas.microsoft.com/office/drawing/2014/main" id="{32027EB9-1308-7747-C03A-FE092B4D6845}"/>
              </a:ext>
            </a:extLst>
          </p:cNvPr>
          <p:cNvSpPr txBox="1"/>
          <p:nvPr/>
        </p:nvSpPr>
        <p:spPr>
          <a:xfrm>
            <a:off x="626164" y="4707437"/>
            <a:ext cx="974947" cy="400110"/>
          </a:xfrm>
          <a:prstGeom prst="rect">
            <a:avLst/>
          </a:prstGeom>
          <a:noFill/>
        </p:spPr>
        <p:txBody>
          <a:bodyPr wrap="none" rtlCol="0">
            <a:spAutoFit/>
          </a:bodyPr>
          <a:lstStyle/>
          <a:p>
            <a:r>
              <a:rPr lang="en-US" sz="2000" b="1" dirty="0"/>
              <a:t>PID = 7</a:t>
            </a:r>
            <a:endParaRPr lang="en-CA" sz="2000" b="1" dirty="0"/>
          </a:p>
        </p:txBody>
      </p:sp>
      <p:sp>
        <p:nvSpPr>
          <p:cNvPr id="27" name="TextBox 26">
            <a:extLst>
              <a:ext uri="{FF2B5EF4-FFF2-40B4-BE49-F238E27FC236}">
                <a16:creationId xmlns:a16="http://schemas.microsoft.com/office/drawing/2014/main" id="{BA754880-1DE9-191B-1694-E33F2C3CCD95}"/>
              </a:ext>
            </a:extLst>
          </p:cNvPr>
          <p:cNvSpPr txBox="1"/>
          <p:nvPr/>
        </p:nvSpPr>
        <p:spPr>
          <a:xfrm>
            <a:off x="2611639" y="5330685"/>
            <a:ext cx="1130439" cy="707886"/>
          </a:xfrm>
          <a:prstGeom prst="rect">
            <a:avLst/>
          </a:prstGeom>
          <a:noFill/>
        </p:spPr>
        <p:txBody>
          <a:bodyPr wrap="none" rtlCol="0">
            <a:spAutoFit/>
          </a:bodyPr>
          <a:lstStyle/>
          <a:p>
            <a:pPr algn="ctr"/>
            <a:r>
              <a:rPr lang="en-US" sz="2000" b="1" dirty="0"/>
              <a:t>PID = 9</a:t>
            </a:r>
          </a:p>
          <a:p>
            <a:pPr algn="ctr"/>
            <a:r>
              <a:rPr lang="en-US" sz="2000" b="1" dirty="0"/>
              <a:t>PPID = 7</a:t>
            </a:r>
            <a:endParaRPr lang="en-CA" sz="2000" b="1" dirty="0"/>
          </a:p>
        </p:txBody>
      </p:sp>
      <p:sp>
        <p:nvSpPr>
          <p:cNvPr id="28" name="TextBox 27">
            <a:extLst>
              <a:ext uri="{FF2B5EF4-FFF2-40B4-BE49-F238E27FC236}">
                <a16:creationId xmlns:a16="http://schemas.microsoft.com/office/drawing/2014/main" id="{617E1556-BD60-02C9-7962-5225B1340363}"/>
              </a:ext>
            </a:extLst>
          </p:cNvPr>
          <p:cNvSpPr txBox="1"/>
          <p:nvPr/>
        </p:nvSpPr>
        <p:spPr>
          <a:xfrm>
            <a:off x="4624688" y="6032649"/>
            <a:ext cx="1130438" cy="707886"/>
          </a:xfrm>
          <a:prstGeom prst="rect">
            <a:avLst/>
          </a:prstGeom>
          <a:noFill/>
        </p:spPr>
        <p:txBody>
          <a:bodyPr wrap="none" rtlCol="0">
            <a:spAutoFit/>
          </a:bodyPr>
          <a:lstStyle/>
          <a:p>
            <a:pPr algn="ctr"/>
            <a:r>
              <a:rPr lang="en-US" sz="2000" b="1" dirty="0"/>
              <a:t>PID = 16</a:t>
            </a:r>
          </a:p>
          <a:p>
            <a:pPr algn="ctr"/>
            <a:r>
              <a:rPr lang="en-US" sz="2000" b="1" dirty="0"/>
              <a:t>PPID = 9</a:t>
            </a:r>
            <a:endParaRPr lang="en-CA" sz="2000" b="1" dirty="0"/>
          </a:p>
        </p:txBody>
      </p:sp>
      <p:sp>
        <p:nvSpPr>
          <p:cNvPr id="33" name="TextBox 32">
            <a:extLst>
              <a:ext uri="{FF2B5EF4-FFF2-40B4-BE49-F238E27FC236}">
                <a16:creationId xmlns:a16="http://schemas.microsoft.com/office/drawing/2014/main" id="{D50DD412-117F-3697-95E2-AECD2EE44D13}"/>
              </a:ext>
            </a:extLst>
          </p:cNvPr>
          <p:cNvSpPr txBox="1"/>
          <p:nvPr/>
        </p:nvSpPr>
        <p:spPr>
          <a:xfrm>
            <a:off x="481838" y="4277118"/>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cxnSp>
        <p:nvCxnSpPr>
          <p:cNvPr id="38" name="Connector: Elbow 37">
            <a:extLst>
              <a:ext uri="{FF2B5EF4-FFF2-40B4-BE49-F238E27FC236}">
                <a16:creationId xmlns:a16="http://schemas.microsoft.com/office/drawing/2014/main" id="{016CD5E7-7EA4-A872-D196-488D4CDAB0F6}"/>
              </a:ext>
            </a:extLst>
          </p:cNvPr>
          <p:cNvCxnSpPr>
            <a:cxnSpLocks/>
          </p:cNvCxnSpPr>
          <p:nvPr/>
        </p:nvCxnSpPr>
        <p:spPr>
          <a:xfrm>
            <a:off x="7910505" y="4677228"/>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7BDB377-24F6-EE11-A5DB-BB963D55687E}"/>
              </a:ext>
            </a:extLst>
          </p:cNvPr>
          <p:cNvSpPr txBox="1"/>
          <p:nvPr/>
        </p:nvSpPr>
        <p:spPr>
          <a:xfrm>
            <a:off x="8281116" y="4707437"/>
            <a:ext cx="974947" cy="400110"/>
          </a:xfrm>
          <a:prstGeom prst="rect">
            <a:avLst/>
          </a:prstGeom>
          <a:noFill/>
        </p:spPr>
        <p:txBody>
          <a:bodyPr wrap="none" rtlCol="0">
            <a:spAutoFit/>
          </a:bodyPr>
          <a:lstStyle/>
          <a:p>
            <a:r>
              <a:rPr lang="en-US" sz="2000" b="1" dirty="0"/>
              <a:t>PID = 7</a:t>
            </a:r>
            <a:endParaRPr lang="en-CA" sz="2000" b="1" dirty="0"/>
          </a:p>
        </p:txBody>
      </p:sp>
      <p:sp>
        <p:nvSpPr>
          <p:cNvPr id="45" name="TextBox 44">
            <a:extLst>
              <a:ext uri="{FF2B5EF4-FFF2-40B4-BE49-F238E27FC236}">
                <a16:creationId xmlns:a16="http://schemas.microsoft.com/office/drawing/2014/main" id="{E5E21998-93CC-428C-951D-CF16F590857A}"/>
              </a:ext>
            </a:extLst>
          </p:cNvPr>
          <p:cNvSpPr txBox="1"/>
          <p:nvPr/>
        </p:nvSpPr>
        <p:spPr>
          <a:xfrm>
            <a:off x="8136790" y="4277118"/>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46" name="Arrow: Right 45">
            <a:extLst>
              <a:ext uri="{FF2B5EF4-FFF2-40B4-BE49-F238E27FC236}">
                <a16:creationId xmlns:a16="http://schemas.microsoft.com/office/drawing/2014/main" id="{5BC537C2-AAB6-A18E-8605-7AECF2EBCEA7}"/>
              </a:ext>
            </a:extLst>
          </p:cNvPr>
          <p:cNvSpPr/>
          <p:nvPr/>
        </p:nvSpPr>
        <p:spPr>
          <a:xfrm>
            <a:off x="6472703" y="5123578"/>
            <a:ext cx="882612" cy="47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Rounded Corners 46">
            <a:extLst>
              <a:ext uri="{FF2B5EF4-FFF2-40B4-BE49-F238E27FC236}">
                <a16:creationId xmlns:a16="http://schemas.microsoft.com/office/drawing/2014/main" id="{0B28569E-A3E0-FA8B-300E-D68875EBE3A2}"/>
              </a:ext>
            </a:extLst>
          </p:cNvPr>
          <p:cNvSpPr/>
          <p:nvPr/>
        </p:nvSpPr>
        <p:spPr>
          <a:xfrm>
            <a:off x="2748058" y="4442081"/>
            <a:ext cx="857599" cy="348834"/>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Kill</a:t>
            </a:r>
            <a:endParaRPr lang="en-CA" sz="2000" b="1" dirty="0">
              <a:solidFill>
                <a:schemeClr val="tx1"/>
              </a:solidFill>
            </a:endParaRPr>
          </a:p>
        </p:txBody>
      </p:sp>
      <p:cxnSp>
        <p:nvCxnSpPr>
          <p:cNvPr id="6" name="Straight Connector 5">
            <a:extLst>
              <a:ext uri="{FF2B5EF4-FFF2-40B4-BE49-F238E27FC236}">
                <a16:creationId xmlns:a16="http://schemas.microsoft.com/office/drawing/2014/main" id="{9056F96E-108A-1F81-D8AB-6ED973C7BAED}"/>
              </a:ext>
            </a:extLst>
          </p:cNvPr>
          <p:cNvCxnSpPr/>
          <p:nvPr/>
        </p:nvCxnSpPr>
        <p:spPr>
          <a:xfrm flipH="1">
            <a:off x="9694606" y="5294350"/>
            <a:ext cx="2317284" cy="0"/>
          </a:xfrm>
          <a:prstGeom prst="line">
            <a:avLst/>
          </a:prstGeom>
          <a:ln w="38100"/>
        </p:spPr>
        <p:style>
          <a:lnRef idx="2">
            <a:schemeClr val="dk1"/>
          </a:lnRef>
          <a:fillRef idx="0">
            <a:schemeClr val="dk1"/>
          </a:fillRef>
          <a:effectRef idx="1">
            <a:schemeClr val="dk1"/>
          </a:effectRef>
          <a:fontRef idx="minor">
            <a:schemeClr val="tx1"/>
          </a:fontRef>
        </p:style>
      </p:cxnSp>
      <p:sp>
        <p:nvSpPr>
          <p:cNvPr id="4" name="Footer Placeholder 3">
            <a:extLst>
              <a:ext uri="{FF2B5EF4-FFF2-40B4-BE49-F238E27FC236}">
                <a16:creationId xmlns:a16="http://schemas.microsoft.com/office/drawing/2014/main" id="{770D3F64-A585-AB19-8269-EDDAAB1102C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4235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01FC-BEB8-F86E-4F40-46ABFB68E743}"/>
              </a:ext>
            </a:extLst>
          </p:cNvPr>
          <p:cNvSpPr>
            <a:spLocks noGrp="1"/>
          </p:cNvSpPr>
          <p:nvPr>
            <p:ph type="title"/>
          </p:nvPr>
        </p:nvSpPr>
        <p:spPr/>
        <p:txBody>
          <a:bodyPr/>
          <a:lstStyle/>
          <a:p>
            <a:r>
              <a:rPr lang="en-US" dirty="0"/>
              <a:t>Ex</a:t>
            </a:r>
            <a:endParaRPr lang="en-CA" dirty="0"/>
          </a:p>
        </p:txBody>
      </p:sp>
      <p:sp>
        <p:nvSpPr>
          <p:cNvPr id="3" name="Content Placeholder 2">
            <a:extLst>
              <a:ext uri="{FF2B5EF4-FFF2-40B4-BE49-F238E27FC236}">
                <a16:creationId xmlns:a16="http://schemas.microsoft.com/office/drawing/2014/main" id="{7C3EFBFC-81FE-F06B-E6DC-DFFE4380A5E0}"/>
              </a:ext>
            </a:extLst>
          </p:cNvPr>
          <p:cNvSpPr>
            <a:spLocks noGrp="1"/>
          </p:cNvSpPr>
          <p:nvPr>
            <p:ph idx="1"/>
          </p:nvPr>
        </p:nvSpPr>
        <p:spPr>
          <a:xfrm>
            <a:off x="255554" y="1690687"/>
            <a:ext cx="7334950" cy="2294655"/>
          </a:xfrm>
        </p:spPr>
        <p:txBody>
          <a:bodyPr>
            <a:normAutofit/>
          </a:bodyPr>
          <a:lstStyle/>
          <a:p>
            <a:pPr marL="0" indent="0">
              <a:buNone/>
            </a:pPr>
            <a:r>
              <a:rPr lang="en-US" sz="2000" b="1" dirty="0">
                <a:solidFill>
                  <a:srgbClr val="FF0000"/>
                </a:solidFill>
              </a:rPr>
              <a:t>echo $$ </a:t>
            </a:r>
            <a:r>
              <a:rPr lang="en-US" sz="2000" dirty="0">
                <a:sym typeface="Wingdings" panose="05000000000000000000" pitchFamily="2" charset="2"/>
              </a:rPr>
              <a:t> </a:t>
            </a:r>
            <a:r>
              <a:rPr lang="en-US" sz="2000" dirty="0"/>
              <a:t>prints the Process ID (PID) of the current shell session to the terminal.</a:t>
            </a:r>
          </a:p>
          <a:p>
            <a:pPr marL="0" indent="0">
              <a:buNone/>
            </a:pPr>
            <a:r>
              <a:rPr lang="en-US" sz="2000" b="1" dirty="0">
                <a:solidFill>
                  <a:srgbClr val="FF0000"/>
                </a:solidFill>
              </a:rPr>
              <a:t>bash</a:t>
            </a:r>
            <a:r>
              <a:rPr lang="en-US" sz="2000" dirty="0"/>
              <a:t> </a:t>
            </a:r>
            <a:r>
              <a:rPr lang="en-US" sz="2000" dirty="0">
                <a:sym typeface="Wingdings" panose="05000000000000000000" pitchFamily="2" charset="2"/>
              </a:rPr>
              <a:t></a:t>
            </a:r>
            <a:r>
              <a:rPr lang="en-US" sz="2000" dirty="0"/>
              <a:t> in a terminal starts a new Bash shell session, nested within the current one.</a:t>
            </a:r>
          </a:p>
          <a:p>
            <a:pPr marL="0" indent="0">
              <a:buNone/>
            </a:pPr>
            <a:r>
              <a:rPr lang="en-US" sz="2000" b="1" dirty="0">
                <a:solidFill>
                  <a:srgbClr val="FF0000"/>
                </a:solidFill>
              </a:rPr>
              <a:t>exit or Ctrl + D  </a:t>
            </a:r>
            <a:r>
              <a:rPr lang="en-US" sz="2000" dirty="0">
                <a:sym typeface="Wingdings" panose="05000000000000000000" pitchFamily="2" charset="2"/>
              </a:rPr>
              <a:t> </a:t>
            </a:r>
            <a:r>
              <a:rPr lang="en-US" sz="2000" dirty="0"/>
              <a:t>exit the new Bash shell by typing, which returns you to the parent shell.</a:t>
            </a:r>
            <a:endParaRPr lang="en-CA" sz="2000" dirty="0"/>
          </a:p>
        </p:txBody>
      </p:sp>
      <p:pic>
        <p:nvPicPr>
          <p:cNvPr id="5" name="Picture 4">
            <a:extLst>
              <a:ext uri="{FF2B5EF4-FFF2-40B4-BE49-F238E27FC236}">
                <a16:creationId xmlns:a16="http://schemas.microsoft.com/office/drawing/2014/main" id="{49726138-564E-7F6F-05F4-CCEDA38AB480}"/>
              </a:ext>
            </a:extLst>
          </p:cNvPr>
          <p:cNvPicPr>
            <a:picLocks noChangeAspect="1"/>
          </p:cNvPicPr>
          <p:nvPr/>
        </p:nvPicPr>
        <p:blipFill>
          <a:blip r:embed="rId2"/>
          <a:stretch>
            <a:fillRect/>
          </a:stretch>
        </p:blipFill>
        <p:spPr>
          <a:xfrm>
            <a:off x="7769821" y="867505"/>
            <a:ext cx="4190739" cy="5878952"/>
          </a:xfrm>
          <a:prstGeom prst="rect">
            <a:avLst/>
          </a:prstGeom>
        </p:spPr>
      </p:pic>
      <p:cxnSp>
        <p:nvCxnSpPr>
          <p:cNvPr id="6" name="Connector: Elbow 5">
            <a:extLst>
              <a:ext uri="{FF2B5EF4-FFF2-40B4-BE49-F238E27FC236}">
                <a16:creationId xmlns:a16="http://schemas.microsoft.com/office/drawing/2014/main" id="{57582E27-C1FE-49E1-85D9-0BAA0C6B9A58}"/>
              </a:ext>
            </a:extLst>
          </p:cNvPr>
          <p:cNvCxnSpPr>
            <a:cxnSpLocks/>
          </p:cNvCxnSpPr>
          <p:nvPr/>
        </p:nvCxnSpPr>
        <p:spPr>
          <a:xfrm>
            <a:off x="2259267" y="5284518"/>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EC48B00D-88F7-3BFB-16AF-6ADD96184FB7}"/>
              </a:ext>
            </a:extLst>
          </p:cNvPr>
          <p:cNvCxnSpPr>
            <a:cxnSpLocks/>
          </p:cNvCxnSpPr>
          <p:nvPr/>
        </p:nvCxnSpPr>
        <p:spPr>
          <a:xfrm>
            <a:off x="255553" y="4677228"/>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FE80710-6A0F-282D-C31A-B581827FB8F3}"/>
              </a:ext>
            </a:extLst>
          </p:cNvPr>
          <p:cNvSpPr txBox="1"/>
          <p:nvPr/>
        </p:nvSpPr>
        <p:spPr>
          <a:xfrm>
            <a:off x="2494815" y="4907492"/>
            <a:ext cx="1483098"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bash</a:t>
            </a:r>
            <a:endParaRPr lang="en-CA" sz="2000" b="1" dirty="0"/>
          </a:p>
        </p:txBody>
      </p:sp>
      <p:sp>
        <p:nvSpPr>
          <p:cNvPr id="10" name="TextBox 9">
            <a:extLst>
              <a:ext uri="{FF2B5EF4-FFF2-40B4-BE49-F238E27FC236}">
                <a16:creationId xmlns:a16="http://schemas.microsoft.com/office/drawing/2014/main" id="{33318634-7283-1C62-8005-3368FBED421C}"/>
              </a:ext>
            </a:extLst>
          </p:cNvPr>
          <p:cNvSpPr txBox="1"/>
          <p:nvPr/>
        </p:nvSpPr>
        <p:spPr>
          <a:xfrm>
            <a:off x="4448358" y="5586372"/>
            <a:ext cx="148309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bash</a:t>
            </a:r>
            <a:endParaRPr lang="en-CA" sz="2000" b="1" dirty="0"/>
          </a:p>
        </p:txBody>
      </p:sp>
      <p:sp>
        <p:nvSpPr>
          <p:cNvPr id="11" name="TextBox 10">
            <a:extLst>
              <a:ext uri="{FF2B5EF4-FFF2-40B4-BE49-F238E27FC236}">
                <a16:creationId xmlns:a16="http://schemas.microsoft.com/office/drawing/2014/main" id="{2749BB5D-BDF3-66BF-2DE5-74294CF10173}"/>
              </a:ext>
            </a:extLst>
          </p:cNvPr>
          <p:cNvSpPr txBox="1"/>
          <p:nvPr/>
        </p:nvSpPr>
        <p:spPr>
          <a:xfrm>
            <a:off x="503266" y="4723340"/>
            <a:ext cx="1383712" cy="400110"/>
          </a:xfrm>
          <a:prstGeom prst="rect">
            <a:avLst/>
          </a:prstGeom>
          <a:noFill/>
        </p:spPr>
        <p:txBody>
          <a:bodyPr wrap="none" rtlCol="0">
            <a:spAutoFit/>
          </a:bodyPr>
          <a:lstStyle/>
          <a:p>
            <a:r>
              <a:rPr lang="en-US" sz="2000" b="1" dirty="0"/>
              <a:t>PID = 2612</a:t>
            </a:r>
            <a:endParaRPr lang="en-CA" sz="2000" b="1" dirty="0"/>
          </a:p>
        </p:txBody>
      </p:sp>
      <p:sp>
        <p:nvSpPr>
          <p:cNvPr id="12" name="TextBox 11">
            <a:extLst>
              <a:ext uri="{FF2B5EF4-FFF2-40B4-BE49-F238E27FC236}">
                <a16:creationId xmlns:a16="http://schemas.microsoft.com/office/drawing/2014/main" id="{26EA49E9-9A0D-66A9-43B2-F919E6856855}"/>
              </a:ext>
            </a:extLst>
          </p:cNvPr>
          <p:cNvSpPr txBox="1"/>
          <p:nvPr/>
        </p:nvSpPr>
        <p:spPr>
          <a:xfrm>
            <a:off x="2384622" y="5330685"/>
            <a:ext cx="1539204" cy="707886"/>
          </a:xfrm>
          <a:prstGeom prst="rect">
            <a:avLst/>
          </a:prstGeom>
          <a:noFill/>
        </p:spPr>
        <p:txBody>
          <a:bodyPr wrap="none" rtlCol="0">
            <a:spAutoFit/>
          </a:bodyPr>
          <a:lstStyle/>
          <a:p>
            <a:pPr algn="ctr"/>
            <a:r>
              <a:rPr lang="en-US" sz="2000" b="1" dirty="0"/>
              <a:t>PID = 2732</a:t>
            </a:r>
          </a:p>
          <a:p>
            <a:pPr algn="ctr"/>
            <a:r>
              <a:rPr lang="en-US" sz="2000" b="1" dirty="0"/>
              <a:t>PPID = 2612</a:t>
            </a:r>
            <a:endParaRPr lang="en-CA" sz="2000" b="1" dirty="0"/>
          </a:p>
        </p:txBody>
      </p:sp>
      <p:sp>
        <p:nvSpPr>
          <p:cNvPr id="13" name="TextBox 12">
            <a:extLst>
              <a:ext uri="{FF2B5EF4-FFF2-40B4-BE49-F238E27FC236}">
                <a16:creationId xmlns:a16="http://schemas.microsoft.com/office/drawing/2014/main" id="{8D0AE771-A5E2-8738-7CFB-A8F16BEBDF1D}"/>
              </a:ext>
            </a:extLst>
          </p:cNvPr>
          <p:cNvSpPr txBox="1"/>
          <p:nvPr/>
        </p:nvSpPr>
        <p:spPr>
          <a:xfrm>
            <a:off x="4420305" y="6038571"/>
            <a:ext cx="1539204" cy="707886"/>
          </a:xfrm>
          <a:prstGeom prst="rect">
            <a:avLst/>
          </a:prstGeom>
          <a:noFill/>
        </p:spPr>
        <p:txBody>
          <a:bodyPr wrap="none" rtlCol="0">
            <a:spAutoFit/>
          </a:bodyPr>
          <a:lstStyle/>
          <a:p>
            <a:pPr algn="ctr"/>
            <a:r>
              <a:rPr lang="en-US" sz="2000" b="1" dirty="0"/>
              <a:t>PID = 2748</a:t>
            </a:r>
          </a:p>
          <a:p>
            <a:pPr algn="ctr"/>
            <a:r>
              <a:rPr lang="en-US" sz="2000" b="1" dirty="0"/>
              <a:t>PPID = 2732</a:t>
            </a:r>
            <a:endParaRPr lang="en-CA" sz="2000" b="1" dirty="0"/>
          </a:p>
        </p:txBody>
      </p:sp>
      <p:sp>
        <p:nvSpPr>
          <p:cNvPr id="14" name="TextBox 13">
            <a:extLst>
              <a:ext uri="{FF2B5EF4-FFF2-40B4-BE49-F238E27FC236}">
                <a16:creationId xmlns:a16="http://schemas.microsoft.com/office/drawing/2014/main" id="{D0C1D089-98A0-86BF-2EB6-CB95028078A1}"/>
              </a:ext>
            </a:extLst>
          </p:cNvPr>
          <p:cNvSpPr txBox="1"/>
          <p:nvPr/>
        </p:nvSpPr>
        <p:spPr>
          <a:xfrm>
            <a:off x="481838" y="4277118"/>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17" name="Arrow: Curved Down 16">
            <a:extLst>
              <a:ext uri="{FF2B5EF4-FFF2-40B4-BE49-F238E27FC236}">
                <a16:creationId xmlns:a16="http://schemas.microsoft.com/office/drawing/2014/main" id="{403EF75F-D3F3-EC93-7D6C-4EA507FF813D}"/>
              </a:ext>
            </a:extLst>
          </p:cNvPr>
          <p:cNvSpPr/>
          <p:nvPr/>
        </p:nvSpPr>
        <p:spPr>
          <a:xfrm rot="1156092">
            <a:off x="1783851" y="4175817"/>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8" name="Rectangle: Rounded Corners 17">
            <a:extLst>
              <a:ext uri="{FF2B5EF4-FFF2-40B4-BE49-F238E27FC236}">
                <a16:creationId xmlns:a16="http://schemas.microsoft.com/office/drawing/2014/main" id="{E4AAB510-F64B-3D76-A091-00DDC773CAAE}"/>
              </a:ext>
            </a:extLst>
          </p:cNvPr>
          <p:cNvSpPr/>
          <p:nvPr/>
        </p:nvSpPr>
        <p:spPr>
          <a:xfrm>
            <a:off x="2259267" y="4008427"/>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bash</a:t>
            </a:r>
            <a:endParaRPr lang="en-CA" sz="2000" b="1" dirty="0">
              <a:solidFill>
                <a:schemeClr val="bg1"/>
              </a:solidFill>
            </a:endParaRPr>
          </a:p>
        </p:txBody>
      </p:sp>
      <p:sp>
        <p:nvSpPr>
          <p:cNvPr id="19" name="Arrow: Curved Down 18">
            <a:extLst>
              <a:ext uri="{FF2B5EF4-FFF2-40B4-BE49-F238E27FC236}">
                <a16:creationId xmlns:a16="http://schemas.microsoft.com/office/drawing/2014/main" id="{6B62E160-C9F5-C640-5514-8410B1176A5B}"/>
              </a:ext>
            </a:extLst>
          </p:cNvPr>
          <p:cNvSpPr/>
          <p:nvPr/>
        </p:nvSpPr>
        <p:spPr>
          <a:xfrm rot="1156092">
            <a:off x="3874738" y="4830696"/>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Rectangle: Rounded Corners 19">
            <a:extLst>
              <a:ext uri="{FF2B5EF4-FFF2-40B4-BE49-F238E27FC236}">
                <a16:creationId xmlns:a16="http://schemas.microsoft.com/office/drawing/2014/main" id="{EF77D5F1-A5D4-10AE-515C-2D9B3214853D}"/>
              </a:ext>
            </a:extLst>
          </p:cNvPr>
          <p:cNvSpPr/>
          <p:nvPr/>
        </p:nvSpPr>
        <p:spPr>
          <a:xfrm>
            <a:off x="4350154" y="4663306"/>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bash</a:t>
            </a:r>
            <a:endParaRPr lang="en-CA" sz="2000" b="1" dirty="0">
              <a:solidFill>
                <a:schemeClr val="bg1"/>
              </a:solidFill>
            </a:endParaRPr>
          </a:p>
        </p:txBody>
      </p:sp>
      <p:sp>
        <p:nvSpPr>
          <p:cNvPr id="4" name="Footer Placeholder 3">
            <a:extLst>
              <a:ext uri="{FF2B5EF4-FFF2-40B4-BE49-F238E27FC236}">
                <a16:creationId xmlns:a16="http://schemas.microsoft.com/office/drawing/2014/main" id="{660E205E-D7FE-A1A1-F1DB-A865DBB0989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42878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or: Elbow 3">
            <a:extLst>
              <a:ext uri="{FF2B5EF4-FFF2-40B4-BE49-F238E27FC236}">
                <a16:creationId xmlns:a16="http://schemas.microsoft.com/office/drawing/2014/main" id="{7105D3A0-CC1C-255D-A331-7429E7972676}"/>
              </a:ext>
            </a:extLst>
          </p:cNvPr>
          <p:cNvCxnSpPr>
            <a:cxnSpLocks/>
          </p:cNvCxnSpPr>
          <p:nvPr/>
        </p:nvCxnSpPr>
        <p:spPr>
          <a:xfrm>
            <a:off x="2183823" y="2147473"/>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06999A29-48E5-58AC-E83D-794DEF987FA4}"/>
              </a:ext>
            </a:extLst>
          </p:cNvPr>
          <p:cNvSpPr/>
          <p:nvPr/>
        </p:nvSpPr>
        <p:spPr>
          <a:xfrm>
            <a:off x="4366289" y="1970502"/>
            <a:ext cx="1517776" cy="1759662"/>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ectangle: Rounded Corners 53">
            <a:extLst>
              <a:ext uri="{FF2B5EF4-FFF2-40B4-BE49-F238E27FC236}">
                <a16:creationId xmlns:a16="http://schemas.microsoft.com/office/drawing/2014/main" id="{05D51E4A-6515-CABB-302B-AEB2C09D8CD1}"/>
              </a:ext>
            </a:extLst>
          </p:cNvPr>
          <p:cNvSpPr/>
          <p:nvPr/>
        </p:nvSpPr>
        <p:spPr>
          <a:xfrm>
            <a:off x="4674337" y="2106872"/>
            <a:ext cx="857599" cy="348834"/>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Kill</a:t>
            </a:r>
            <a:endParaRPr lang="en-CA" sz="2000" b="1" dirty="0">
              <a:solidFill>
                <a:schemeClr val="tx1"/>
              </a:solidFill>
            </a:endParaRPr>
          </a:p>
        </p:txBody>
      </p:sp>
      <p:cxnSp>
        <p:nvCxnSpPr>
          <p:cNvPr id="5" name="Connector: Elbow 4">
            <a:extLst>
              <a:ext uri="{FF2B5EF4-FFF2-40B4-BE49-F238E27FC236}">
                <a16:creationId xmlns:a16="http://schemas.microsoft.com/office/drawing/2014/main" id="{B10D4E34-2297-AA58-00C8-C299369B6251}"/>
              </a:ext>
            </a:extLst>
          </p:cNvPr>
          <p:cNvCxnSpPr>
            <a:cxnSpLocks/>
          </p:cNvCxnSpPr>
          <p:nvPr/>
        </p:nvCxnSpPr>
        <p:spPr>
          <a:xfrm>
            <a:off x="180109" y="1540183"/>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AD9EFD4-9819-6B87-D42C-9E6809B2EBE3}"/>
              </a:ext>
            </a:extLst>
          </p:cNvPr>
          <p:cNvSpPr txBox="1"/>
          <p:nvPr/>
        </p:nvSpPr>
        <p:spPr>
          <a:xfrm>
            <a:off x="2419371" y="1770447"/>
            <a:ext cx="1483098"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bash</a:t>
            </a:r>
            <a:endParaRPr lang="en-CA" sz="2000" b="1" dirty="0"/>
          </a:p>
        </p:txBody>
      </p:sp>
      <p:sp>
        <p:nvSpPr>
          <p:cNvPr id="7" name="TextBox 6">
            <a:extLst>
              <a:ext uri="{FF2B5EF4-FFF2-40B4-BE49-F238E27FC236}">
                <a16:creationId xmlns:a16="http://schemas.microsoft.com/office/drawing/2014/main" id="{AFFD6227-2519-91DC-387A-BC4A44968978}"/>
              </a:ext>
            </a:extLst>
          </p:cNvPr>
          <p:cNvSpPr txBox="1"/>
          <p:nvPr/>
        </p:nvSpPr>
        <p:spPr>
          <a:xfrm>
            <a:off x="4372914" y="2449327"/>
            <a:ext cx="148309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bash</a:t>
            </a:r>
            <a:endParaRPr lang="en-CA" sz="2000" b="1" dirty="0"/>
          </a:p>
        </p:txBody>
      </p:sp>
      <p:sp>
        <p:nvSpPr>
          <p:cNvPr id="8" name="TextBox 7">
            <a:extLst>
              <a:ext uri="{FF2B5EF4-FFF2-40B4-BE49-F238E27FC236}">
                <a16:creationId xmlns:a16="http://schemas.microsoft.com/office/drawing/2014/main" id="{7752581D-378E-F852-D5DC-5B17197A8E1D}"/>
              </a:ext>
            </a:extLst>
          </p:cNvPr>
          <p:cNvSpPr txBox="1"/>
          <p:nvPr/>
        </p:nvSpPr>
        <p:spPr>
          <a:xfrm>
            <a:off x="427822" y="1586295"/>
            <a:ext cx="1383712" cy="400110"/>
          </a:xfrm>
          <a:prstGeom prst="rect">
            <a:avLst/>
          </a:prstGeom>
          <a:noFill/>
        </p:spPr>
        <p:txBody>
          <a:bodyPr wrap="none" rtlCol="0">
            <a:spAutoFit/>
          </a:bodyPr>
          <a:lstStyle/>
          <a:p>
            <a:r>
              <a:rPr lang="en-US" sz="2000" b="1" dirty="0"/>
              <a:t>PID = 2612</a:t>
            </a:r>
            <a:endParaRPr lang="en-CA" sz="2000" b="1" dirty="0"/>
          </a:p>
        </p:txBody>
      </p:sp>
      <p:sp>
        <p:nvSpPr>
          <p:cNvPr id="9" name="TextBox 8">
            <a:extLst>
              <a:ext uri="{FF2B5EF4-FFF2-40B4-BE49-F238E27FC236}">
                <a16:creationId xmlns:a16="http://schemas.microsoft.com/office/drawing/2014/main" id="{900BCACA-C29E-9422-18FE-C270FB6BB6F2}"/>
              </a:ext>
            </a:extLst>
          </p:cNvPr>
          <p:cNvSpPr txBox="1"/>
          <p:nvPr/>
        </p:nvSpPr>
        <p:spPr>
          <a:xfrm>
            <a:off x="2309178" y="2193640"/>
            <a:ext cx="1539204" cy="707886"/>
          </a:xfrm>
          <a:prstGeom prst="rect">
            <a:avLst/>
          </a:prstGeom>
          <a:noFill/>
        </p:spPr>
        <p:txBody>
          <a:bodyPr wrap="none" rtlCol="0">
            <a:spAutoFit/>
          </a:bodyPr>
          <a:lstStyle/>
          <a:p>
            <a:pPr algn="ctr"/>
            <a:r>
              <a:rPr lang="en-US" sz="2000" b="1" dirty="0"/>
              <a:t>PID = 2732</a:t>
            </a:r>
          </a:p>
          <a:p>
            <a:pPr algn="ctr"/>
            <a:r>
              <a:rPr lang="en-US" sz="2000" b="1" dirty="0"/>
              <a:t>PPID = 2612</a:t>
            </a:r>
            <a:endParaRPr lang="en-CA" sz="2000" b="1" dirty="0"/>
          </a:p>
        </p:txBody>
      </p:sp>
      <p:sp>
        <p:nvSpPr>
          <p:cNvPr id="10" name="TextBox 9">
            <a:extLst>
              <a:ext uri="{FF2B5EF4-FFF2-40B4-BE49-F238E27FC236}">
                <a16:creationId xmlns:a16="http://schemas.microsoft.com/office/drawing/2014/main" id="{36927AFF-8533-9542-9DAC-DFE0E606118D}"/>
              </a:ext>
            </a:extLst>
          </p:cNvPr>
          <p:cNvSpPr txBox="1"/>
          <p:nvPr/>
        </p:nvSpPr>
        <p:spPr>
          <a:xfrm>
            <a:off x="4344861" y="2901526"/>
            <a:ext cx="1539204" cy="707886"/>
          </a:xfrm>
          <a:prstGeom prst="rect">
            <a:avLst/>
          </a:prstGeom>
          <a:noFill/>
        </p:spPr>
        <p:txBody>
          <a:bodyPr wrap="none" rtlCol="0">
            <a:spAutoFit/>
          </a:bodyPr>
          <a:lstStyle/>
          <a:p>
            <a:pPr algn="ctr"/>
            <a:r>
              <a:rPr lang="en-US" sz="2000" b="1" dirty="0"/>
              <a:t>PID = 2748</a:t>
            </a:r>
          </a:p>
          <a:p>
            <a:pPr algn="ctr"/>
            <a:r>
              <a:rPr lang="en-US" sz="2000" b="1" dirty="0"/>
              <a:t>PPID = 2732</a:t>
            </a:r>
            <a:endParaRPr lang="en-CA" sz="2000" b="1" dirty="0"/>
          </a:p>
        </p:txBody>
      </p:sp>
      <p:sp>
        <p:nvSpPr>
          <p:cNvPr id="11" name="TextBox 10">
            <a:extLst>
              <a:ext uri="{FF2B5EF4-FFF2-40B4-BE49-F238E27FC236}">
                <a16:creationId xmlns:a16="http://schemas.microsoft.com/office/drawing/2014/main" id="{12084D86-BDE2-AE55-A0A0-9E07C73F9B3D}"/>
              </a:ext>
            </a:extLst>
          </p:cNvPr>
          <p:cNvSpPr txBox="1"/>
          <p:nvPr/>
        </p:nvSpPr>
        <p:spPr>
          <a:xfrm>
            <a:off x="406394" y="1140073"/>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12" name="Arrow: Curved Down 11">
            <a:extLst>
              <a:ext uri="{FF2B5EF4-FFF2-40B4-BE49-F238E27FC236}">
                <a16:creationId xmlns:a16="http://schemas.microsoft.com/office/drawing/2014/main" id="{C9CBEAB6-B1C4-B91B-7FA7-6D77A773C77A}"/>
              </a:ext>
            </a:extLst>
          </p:cNvPr>
          <p:cNvSpPr/>
          <p:nvPr/>
        </p:nvSpPr>
        <p:spPr>
          <a:xfrm rot="1156092">
            <a:off x="1708407" y="1038772"/>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 name="Rectangle: Rounded Corners 12">
            <a:extLst>
              <a:ext uri="{FF2B5EF4-FFF2-40B4-BE49-F238E27FC236}">
                <a16:creationId xmlns:a16="http://schemas.microsoft.com/office/drawing/2014/main" id="{A5EE1DF7-CAE2-3255-44C9-1A7CDAFBA75F}"/>
              </a:ext>
            </a:extLst>
          </p:cNvPr>
          <p:cNvSpPr/>
          <p:nvPr/>
        </p:nvSpPr>
        <p:spPr>
          <a:xfrm>
            <a:off x="2183823" y="871382"/>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bash</a:t>
            </a:r>
            <a:endParaRPr lang="en-CA" sz="2000" b="1" dirty="0">
              <a:solidFill>
                <a:schemeClr val="bg1"/>
              </a:solidFill>
            </a:endParaRPr>
          </a:p>
        </p:txBody>
      </p:sp>
      <p:cxnSp>
        <p:nvCxnSpPr>
          <p:cNvPr id="29" name="Connector: Elbow 28">
            <a:extLst>
              <a:ext uri="{FF2B5EF4-FFF2-40B4-BE49-F238E27FC236}">
                <a16:creationId xmlns:a16="http://schemas.microsoft.com/office/drawing/2014/main" id="{9F0C4FDD-3494-81D2-43A8-5AF765C18668}"/>
              </a:ext>
            </a:extLst>
          </p:cNvPr>
          <p:cNvCxnSpPr>
            <a:cxnSpLocks/>
          </p:cNvCxnSpPr>
          <p:nvPr/>
        </p:nvCxnSpPr>
        <p:spPr>
          <a:xfrm>
            <a:off x="122480" y="4602192"/>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E2B6BC2-EDC9-AC8D-E6FC-50ECFF8B51F2}"/>
              </a:ext>
            </a:extLst>
          </p:cNvPr>
          <p:cNvSpPr txBox="1"/>
          <p:nvPr/>
        </p:nvSpPr>
        <p:spPr>
          <a:xfrm>
            <a:off x="2361742" y="4832456"/>
            <a:ext cx="1483098"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bash</a:t>
            </a:r>
            <a:endParaRPr lang="en-CA" sz="2000" b="1" dirty="0"/>
          </a:p>
        </p:txBody>
      </p:sp>
      <p:sp>
        <p:nvSpPr>
          <p:cNvPr id="32" name="TextBox 31">
            <a:extLst>
              <a:ext uri="{FF2B5EF4-FFF2-40B4-BE49-F238E27FC236}">
                <a16:creationId xmlns:a16="http://schemas.microsoft.com/office/drawing/2014/main" id="{9B590D36-61CB-D788-E50E-8C48F94278F7}"/>
              </a:ext>
            </a:extLst>
          </p:cNvPr>
          <p:cNvSpPr txBox="1"/>
          <p:nvPr/>
        </p:nvSpPr>
        <p:spPr>
          <a:xfrm>
            <a:off x="370193" y="4648304"/>
            <a:ext cx="1383712" cy="400110"/>
          </a:xfrm>
          <a:prstGeom prst="rect">
            <a:avLst/>
          </a:prstGeom>
          <a:noFill/>
        </p:spPr>
        <p:txBody>
          <a:bodyPr wrap="none" rtlCol="0">
            <a:spAutoFit/>
          </a:bodyPr>
          <a:lstStyle/>
          <a:p>
            <a:r>
              <a:rPr lang="en-US" sz="2000" b="1" dirty="0"/>
              <a:t>PID = 2612</a:t>
            </a:r>
            <a:endParaRPr lang="en-CA" sz="2000" b="1" dirty="0"/>
          </a:p>
        </p:txBody>
      </p:sp>
      <p:sp>
        <p:nvSpPr>
          <p:cNvPr id="33" name="TextBox 32">
            <a:extLst>
              <a:ext uri="{FF2B5EF4-FFF2-40B4-BE49-F238E27FC236}">
                <a16:creationId xmlns:a16="http://schemas.microsoft.com/office/drawing/2014/main" id="{B1D73CB5-49DE-FA9C-9F2D-7405B8FAE94B}"/>
              </a:ext>
            </a:extLst>
          </p:cNvPr>
          <p:cNvSpPr txBox="1"/>
          <p:nvPr/>
        </p:nvSpPr>
        <p:spPr>
          <a:xfrm>
            <a:off x="2251549" y="5255649"/>
            <a:ext cx="1539204" cy="707886"/>
          </a:xfrm>
          <a:prstGeom prst="rect">
            <a:avLst/>
          </a:prstGeom>
          <a:noFill/>
        </p:spPr>
        <p:txBody>
          <a:bodyPr wrap="none" rtlCol="0">
            <a:spAutoFit/>
          </a:bodyPr>
          <a:lstStyle/>
          <a:p>
            <a:pPr algn="ctr"/>
            <a:r>
              <a:rPr lang="en-US" sz="2000" b="1" dirty="0"/>
              <a:t>PID = 2732</a:t>
            </a:r>
          </a:p>
          <a:p>
            <a:pPr algn="ctr"/>
            <a:r>
              <a:rPr lang="en-US" sz="2000" b="1" dirty="0"/>
              <a:t>PPID = 2612</a:t>
            </a:r>
            <a:endParaRPr lang="en-CA" sz="2000" b="1" dirty="0"/>
          </a:p>
        </p:txBody>
      </p:sp>
      <p:sp>
        <p:nvSpPr>
          <p:cNvPr id="35" name="TextBox 34">
            <a:extLst>
              <a:ext uri="{FF2B5EF4-FFF2-40B4-BE49-F238E27FC236}">
                <a16:creationId xmlns:a16="http://schemas.microsoft.com/office/drawing/2014/main" id="{FA9C7A1A-694D-F20B-2262-D238054468F1}"/>
              </a:ext>
            </a:extLst>
          </p:cNvPr>
          <p:cNvSpPr txBox="1"/>
          <p:nvPr/>
        </p:nvSpPr>
        <p:spPr>
          <a:xfrm>
            <a:off x="348765" y="4202082"/>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cxnSp>
        <p:nvCxnSpPr>
          <p:cNvPr id="40" name="Connector: Elbow 39">
            <a:extLst>
              <a:ext uri="{FF2B5EF4-FFF2-40B4-BE49-F238E27FC236}">
                <a16:creationId xmlns:a16="http://schemas.microsoft.com/office/drawing/2014/main" id="{8E41C79A-8EAC-735A-CA6B-4B80F6B7556D}"/>
              </a:ext>
            </a:extLst>
          </p:cNvPr>
          <p:cNvCxnSpPr>
            <a:cxnSpLocks/>
          </p:cNvCxnSpPr>
          <p:nvPr/>
        </p:nvCxnSpPr>
        <p:spPr>
          <a:xfrm>
            <a:off x="8078286" y="5232565"/>
            <a:ext cx="3912177" cy="70196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6B04A589-0CBA-AFFC-F2DA-48221426EA6A}"/>
              </a:ext>
            </a:extLst>
          </p:cNvPr>
          <p:cNvCxnSpPr>
            <a:cxnSpLocks/>
          </p:cNvCxnSpPr>
          <p:nvPr/>
        </p:nvCxnSpPr>
        <p:spPr>
          <a:xfrm>
            <a:off x="6074572" y="4625275"/>
            <a:ext cx="3959802" cy="6072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90A84AF-6642-C34C-3E5E-2C6E6A7BB261}"/>
              </a:ext>
            </a:extLst>
          </p:cNvPr>
          <p:cNvSpPr txBox="1"/>
          <p:nvPr/>
        </p:nvSpPr>
        <p:spPr>
          <a:xfrm>
            <a:off x="8313834" y="4855539"/>
            <a:ext cx="1483098" cy="400110"/>
          </a:xfrm>
          <a:prstGeom prst="rect">
            <a:avLst/>
          </a:prstGeom>
          <a:noFill/>
        </p:spPr>
        <p:txBody>
          <a:bodyPr wrap="none" rtlCol="0">
            <a:spAutoFit/>
          </a:bodyPr>
          <a:lstStyle/>
          <a:p>
            <a:r>
              <a:rPr lang="en-US" sz="2000" b="1" dirty="0"/>
              <a:t>P2  </a:t>
            </a:r>
            <a:r>
              <a:rPr lang="en-US" sz="2000" b="1" dirty="0">
                <a:sym typeface="Wingdings" panose="05000000000000000000" pitchFamily="2" charset="2"/>
              </a:rPr>
              <a:t> bash</a:t>
            </a:r>
            <a:endParaRPr lang="en-CA" sz="2000" b="1" dirty="0"/>
          </a:p>
        </p:txBody>
      </p:sp>
      <p:sp>
        <p:nvSpPr>
          <p:cNvPr id="43" name="TextBox 42">
            <a:extLst>
              <a:ext uri="{FF2B5EF4-FFF2-40B4-BE49-F238E27FC236}">
                <a16:creationId xmlns:a16="http://schemas.microsoft.com/office/drawing/2014/main" id="{DB7B063F-641D-1032-881F-A617CD08BE21}"/>
              </a:ext>
            </a:extLst>
          </p:cNvPr>
          <p:cNvSpPr txBox="1"/>
          <p:nvPr/>
        </p:nvSpPr>
        <p:spPr>
          <a:xfrm>
            <a:off x="10267377" y="5534419"/>
            <a:ext cx="1483098" cy="400110"/>
          </a:xfrm>
          <a:prstGeom prst="rect">
            <a:avLst/>
          </a:prstGeom>
          <a:noFill/>
        </p:spPr>
        <p:txBody>
          <a:bodyPr wrap="none" rtlCol="0">
            <a:spAutoFit/>
          </a:bodyPr>
          <a:lstStyle/>
          <a:p>
            <a:r>
              <a:rPr lang="en-US" sz="2000" b="1" dirty="0"/>
              <a:t>P3  </a:t>
            </a:r>
            <a:r>
              <a:rPr lang="en-US" sz="2000" b="1" dirty="0">
                <a:sym typeface="Wingdings" panose="05000000000000000000" pitchFamily="2" charset="2"/>
              </a:rPr>
              <a:t> bash</a:t>
            </a:r>
            <a:endParaRPr lang="en-CA" sz="2000" b="1" dirty="0"/>
          </a:p>
        </p:txBody>
      </p:sp>
      <p:sp>
        <p:nvSpPr>
          <p:cNvPr id="44" name="TextBox 43">
            <a:extLst>
              <a:ext uri="{FF2B5EF4-FFF2-40B4-BE49-F238E27FC236}">
                <a16:creationId xmlns:a16="http://schemas.microsoft.com/office/drawing/2014/main" id="{C857A219-E94A-2D04-55A6-39621B90DADC}"/>
              </a:ext>
            </a:extLst>
          </p:cNvPr>
          <p:cNvSpPr txBox="1"/>
          <p:nvPr/>
        </p:nvSpPr>
        <p:spPr>
          <a:xfrm>
            <a:off x="6322285" y="4671387"/>
            <a:ext cx="1383712" cy="400110"/>
          </a:xfrm>
          <a:prstGeom prst="rect">
            <a:avLst/>
          </a:prstGeom>
          <a:noFill/>
        </p:spPr>
        <p:txBody>
          <a:bodyPr wrap="none" rtlCol="0">
            <a:spAutoFit/>
          </a:bodyPr>
          <a:lstStyle/>
          <a:p>
            <a:r>
              <a:rPr lang="en-US" sz="2000" b="1" dirty="0"/>
              <a:t>PID = 2612</a:t>
            </a:r>
            <a:endParaRPr lang="en-CA" sz="2000" b="1" dirty="0"/>
          </a:p>
        </p:txBody>
      </p:sp>
      <p:sp>
        <p:nvSpPr>
          <p:cNvPr id="45" name="TextBox 44">
            <a:extLst>
              <a:ext uri="{FF2B5EF4-FFF2-40B4-BE49-F238E27FC236}">
                <a16:creationId xmlns:a16="http://schemas.microsoft.com/office/drawing/2014/main" id="{2E1F2EA8-3DF7-D339-779D-5B8514AB704A}"/>
              </a:ext>
            </a:extLst>
          </p:cNvPr>
          <p:cNvSpPr txBox="1"/>
          <p:nvPr/>
        </p:nvSpPr>
        <p:spPr>
          <a:xfrm>
            <a:off x="8203641" y="5278732"/>
            <a:ext cx="1539204" cy="707886"/>
          </a:xfrm>
          <a:prstGeom prst="rect">
            <a:avLst/>
          </a:prstGeom>
          <a:noFill/>
        </p:spPr>
        <p:txBody>
          <a:bodyPr wrap="none" rtlCol="0">
            <a:spAutoFit/>
          </a:bodyPr>
          <a:lstStyle/>
          <a:p>
            <a:pPr algn="ctr"/>
            <a:r>
              <a:rPr lang="en-US" sz="2000" b="1" dirty="0"/>
              <a:t>PID = 2732</a:t>
            </a:r>
          </a:p>
          <a:p>
            <a:pPr algn="ctr"/>
            <a:r>
              <a:rPr lang="en-US" sz="2000" b="1" dirty="0"/>
              <a:t>PPID = 2612</a:t>
            </a:r>
            <a:endParaRPr lang="en-CA" sz="2000" b="1" dirty="0"/>
          </a:p>
        </p:txBody>
      </p:sp>
      <p:sp>
        <p:nvSpPr>
          <p:cNvPr id="46" name="TextBox 45">
            <a:extLst>
              <a:ext uri="{FF2B5EF4-FFF2-40B4-BE49-F238E27FC236}">
                <a16:creationId xmlns:a16="http://schemas.microsoft.com/office/drawing/2014/main" id="{02A66216-A9F4-A6E1-4B62-61D033E51A96}"/>
              </a:ext>
            </a:extLst>
          </p:cNvPr>
          <p:cNvSpPr txBox="1"/>
          <p:nvPr/>
        </p:nvSpPr>
        <p:spPr>
          <a:xfrm>
            <a:off x="10239324" y="5986618"/>
            <a:ext cx="1539204" cy="707886"/>
          </a:xfrm>
          <a:prstGeom prst="rect">
            <a:avLst/>
          </a:prstGeom>
          <a:noFill/>
        </p:spPr>
        <p:txBody>
          <a:bodyPr wrap="none" rtlCol="0">
            <a:spAutoFit/>
          </a:bodyPr>
          <a:lstStyle/>
          <a:p>
            <a:pPr algn="ctr"/>
            <a:r>
              <a:rPr lang="en-US" sz="2000" b="1" dirty="0">
                <a:solidFill>
                  <a:srgbClr val="FFFF00"/>
                </a:solidFill>
              </a:rPr>
              <a:t>PID = 2849</a:t>
            </a:r>
          </a:p>
          <a:p>
            <a:pPr algn="ctr"/>
            <a:r>
              <a:rPr lang="en-US" sz="2000" b="1" dirty="0"/>
              <a:t>PPID = 2732</a:t>
            </a:r>
            <a:endParaRPr lang="en-CA" sz="2000" b="1" dirty="0"/>
          </a:p>
        </p:txBody>
      </p:sp>
      <p:sp>
        <p:nvSpPr>
          <p:cNvPr id="47" name="TextBox 46">
            <a:extLst>
              <a:ext uri="{FF2B5EF4-FFF2-40B4-BE49-F238E27FC236}">
                <a16:creationId xmlns:a16="http://schemas.microsoft.com/office/drawing/2014/main" id="{E4F6EB54-72B4-652D-78D8-7172107ABDEA}"/>
              </a:ext>
            </a:extLst>
          </p:cNvPr>
          <p:cNvSpPr txBox="1"/>
          <p:nvPr/>
        </p:nvSpPr>
        <p:spPr>
          <a:xfrm>
            <a:off x="6300857" y="4225165"/>
            <a:ext cx="1483098" cy="400110"/>
          </a:xfrm>
          <a:prstGeom prst="rect">
            <a:avLst/>
          </a:prstGeom>
          <a:noFill/>
        </p:spPr>
        <p:txBody>
          <a:bodyPr wrap="none" rtlCol="0">
            <a:spAutoFit/>
          </a:bodyPr>
          <a:lstStyle/>
          <a:p>
            <a:r>
              <a:rPr lang="en-US" sz="2000" b="1" dirty="0"/>
              <a:t>P1  </a:t>
            </a:r>
            <a:r>
              <a:rPr lang="en-US" sz="2000" b="1" dirty="0">
                <a:sym typeface="Wingdings" panose="05000000000000000000" pitchFamily="2" charset="2"/>
              </a:rPr>
              <a:t> bash</a:t>
            </a:r>
            <a:endParaRPr lang="en-CA" sz="2000" b="1" dirty="0"/>
          </a:p>
        </p:txBody>
      </p:sp>
      <p:sp>
        <p:nvSpPr>
          <p:cNvPr id="48" name="Arrow: Curved Down 47">
            <a:extLst>
              <a:ext uri="{FF2B5EF4-FFF2-40B4-BE49-F238E27FC236}">
                <a16:creationId xmlns:a16="http://schemas.microsoft.com/office/drawing/2014/main" id="{7DE936F0-FBE8-2FC8-C4AC-80711E6C25EC}"/>
              </a:ext>
            </a:extLst>
          </p:cNvPr>
          <p:cNvSpPr/>
          <p:nvPr/>
        </p:nvSpPr>
        <p:spPr>
          <a:xfrm rot="1156092">
            <a:off x="7602870" y="4123864"/>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9" name="Rectangle: Rounded Corners 48">
            <a:extLst>
              <a:ext uri="{FF2B5EF4-FFF2-40B4-BE49-F238E27FC236}">
                <a16:creationId xmlns:a16="http://schemas.microsoft.com/office/drawing/2014/main" id="{26CBB53F-4B3A-CD36-FF7F-64549DFA4D4B}"/>
              </a:ext>
            </a:extLst>
          </p:cNvPr>
          <p:cNvSpPr/>
          <p:nvPr/>
        </p:nvSpPr>
        <p:spPr>
          <a:xfrm>
            <a:off x="8078286" y="3956474"/>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bash</a:t>
            </a:r>
            <a:endParaRPr lang="en-CA" sz="2000" b="1" dirty="0">
              <a:solidFill>
                <a:schemeClr val="bg1"/>
              </a:solidFill>
            </a:endParaRPr>
          </a:p>
        </p:txBody>
      </p:sp>
      <p:sp>
        <p:nvSpPr>
          <p:cNvPr id="50" name="Arrow: Curved Down 49">
            <a:extLst>
              <a:ext uri="{FF2B5EF4-FFF2-40B4-BE49-F238E27FC236}">
                <a16:creationId xmlns:a16="http://schemas.microsoft.com/office/drawing/2014/main" id="{7DF6F19C-EF9E-B400-D8BC-41CE52019551}"/>
              </a:ext>
            </a:extLst>
          </p:cNvPr>
          <p:cNvSpPr/>
          <p:nvPr/>
        </p:nvSpPr>
        <p:spPr>
          <a:xfrm rot="1156092">
            <a:off x="9693757" y="4778743"/>
            <a:ext cx="1527463" cy="362888"/>
          </a:xfrm>
          <a:prstGeom prst="curved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1" name="Rectangle: Rounded Corners 50">
            <a:extLst>
              <a:ext uri="{FF2B5EF4-FFF2-40B4-BE49-F238E27FC236}">
                <a16:creationId xmlns:a16="http://schemas.microsoft.com/office/drawing/2014/main" id="{90761122-A0CB-71D5-2D3F-BA6D54B45D0E}"/>
              </a:ext>
            </a:extLst>
          </p:cNvPr>
          <p:cNvSpPr/>
          <p:nvPr/>
        </p:nvSpPr>
        <p:spPr>
          <a:xfrm>
            <a:off x="10169173" y="4611353"/>
            <a:ext cx="857599" cy="34883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bash</a:t>
            </a:r>
            <a:endParaRPr lang="en-CA" sz="2000" b="1" dirty="0">
              <a:solidFill>
                <a:schemeClr val="bg1"/>
              </a:solidFill>
            </a:endParaRPr>
          </a:p>
        </p:txBody>
      </p:sp>
      <p:sp>
        <p:nvSpPr>
          <p:cNvPr id="52" name="Arrow: Right 51">
            <a:extLst>
              <a:ext uri="{FF2B5EF4-FFF2-40B4-BE49-F238E27FC236}">
                <a16:creationId xmlns:a16="http://schemas.microsoft.com/office/drawing/2014/main" id="{8EE441CA-9333-4F53-EBB1-0664E08F9545}"/>
              </a:ext>
            </a:extLst>
          </p:cNvPr>
          <p:cNvSpPr/>
          <p:nvPr/>
        </p:nvSpPr>
        <p:spPr>
          <a:xfrm rot="5400000">
            <a:off x="2643267" y="3610823"/>
            <a:ext cx="882612" cy="47463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Right 54">
            <a:extLst>
              <a:ext uri="{FF2B5EF4-FFF2-40B4-BE49-F238E27FC236}">
                <a16:creationId xmlns:a16="http://schemas.microsoft.com/office/drawing/2014/main" id="{829CF421-4573-AB0E-11E7-902F712084B8}"/>
              </a:ext>
            </a:extLst>
          </p:cNvPr>
          <p:cNvSpPr/>
          <p:nvPr/>
        </p:nvSpPr>
        <p:spPr>
          <a:xfrm>
            <a:off x="4798047" y="4871442"/>
            <a:ext cx="882612" cy="47463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30136FFF-1672-89A7-F839-5541625EF09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3124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2520-2AD4-4A04-8EA6-5C0DC8D774B1}"/>
              </a:ext>
            </a:extLst>
          </p:cNvPr>
          <p:cNvSpPr>
            <a:spLocks noGrp="1"/>
          </p:cNvSpPr>
          <p:nvPr>
            <p:ph type="title"/>
          </p:nvPr>
        </p:nvSpPr>
        <p:spPr/>
        <p:txBody>
          <a:bodyPr/>
          <a:lstStyle/>
          <a:p>
            <a:r>
              <a:rPr lang="en-US" dirty="0" err="1"/>
              <a:t>ps</a:t>
            </a:r>
            <a:endParaRPr lang="en-CA" dirty="0"/>
          </a:p>
        </p:txBody>
      </p:sp>
      <p:sp>
        <p:nvSpPr>
          <p:cNvPr id="3" name="Content Placeholder 2">
            <a:extLst>
              <a:ext uri="{FF2B5EF4-FFF2-40B4-BE49-F238E27FC236}">
                <a16:creationId xmlns:a16="http://schemas.microsoft.com/office/drawing/2014/main" id="{67A27549-D48A-2E4A-D029-B3B7BF88192A}"/>
              </a:ext>
            </a:extLst>
          </p:cNvPr>
          <p:cNvSpPr>
            <a:spLocks noGrp="1"/>
          </p:cNvSpPr>
          <p:nvPr>
            <p:ph idx="1"/>
          </p:nvPr>
        </p:nvSpPr>
        <p:spPr>
          <a:xfrm>
            <a:off x="838200" y="1825625"/>
            <a:ext cx="5021826" cy="4351338"/>
          </a:xfrm>
        </p:spPr>
        <p:txBody>
          <a:bodyPr>
            <a:normAutofit/>
          </a:bodyPr>
          <a:lstStyle/>
          <a:p>
            <a:r>
              <a:rPr lang="en-US" sz="2400" dirty="0"/>
              <a:t>The `</a:t>
            </a:r>
            <a:r>
              <a:rPr lang="en-US" sz="2400" dirty="0" err="1"/>
              <a:t>ps`</a:t>
            </a:r>
            <a:r>
              <a:rPr lang="en-US" sz="2400" dirty="0"/>
              <a:t> command in Linux is used to display information about the currently running processes on the system. </a:t>
            </a:r>
          </a:p>
          <a:p>
            <a:r>
              <a:rPr lang="en-US" sz="2400" dirty="0"/>
              <a:t>It provides a snapshot of the processes running at the time the command is executed. </a:t>
            </a:r>
          </a:p>
          <a:p>
            <a:r>
              <a:rPr lang="en-US" sz="2400" dirty="0"/>
              <a:t>including details like process IDs, user IDs, CPU usage, memory usage, and more.</a:t>
            </a:r>
            <a:endParaRPr lang="en-CA" sz="2400" dirty="0"/>
          </a:p>
        </p:txBody>
      </p:sp>
      <p:pic>
        <p:nvPicPr>
          <p:cNvPr id="7" name="Picture 6">
            <a:extLst>
              <a:ext uri="{FF2B5EF4-FFF2-40B4-BE49-F238E27FC236}">
                <a16:creationId xmlns:a16="http://schemas.microsoft.com/office/drawing/2014/main" id="{0FE97390-871D-472B-693C-751BCFC51218}"/>
              </a:ext>
            </a:extLst>
          </p:cNvPr>
          <p:cNvPicPr>
            <a:picLocks noChangeAspect="1"/>
          </p:cNvPicPr>
          <p:nvPr/>
        </p:nvPicPr>
        <p:blipFill>
          <a:blip r:embed="rId2"/>
          <a:stretch>
            <a:fillRect/>
          </a:stretch>
        </p:blipFill>
        <p:spPr>
          <a:xfrm>
            <a:off x="6954593" y="2233780"/>
            <a:ext cx="4910486" cy="4259095"/>
          </a:xfrm>
          <a:prstGeom prst="rect">
            <a:avLst/>
          </a:prstGeom>
        </p:spPr>
      </p:pic>
      <p:sp>
        <p:nvSpPr>
          <p:cNvPr id="4" name="Footer Placeholder 3">
            <a:extLst>
              <a:ext uri="{FF2B5EF4-FFF2-40B4-BE49-F238E27FC236}">
                <a16:creationId xmlns:a16="http://schemas.microsoft.com/office/drawing/2014/main" id="{3B205C55-80DD-9DE5-CD0F-28101FC4C39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19676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F5-FED9-0609-65C1-3A418A5BA362}"/>
              </a:ext>
            </a:extLst>
          </p:cNvPr>
          <p:cNvSpPr>
            <a:spLocks noGrp="1"/>
          </p:cNvSpPr>
          <p:nvPr>
            <p:ph type="title"/>
          </p:nvPr>
        </p:nvSpPr>
        <p:spPr/>
        <p:txBody>
          <a:bodyPr/>
          <a:lstStyle/>
          <a:p>
            <a:r>
              <a:rPr lang="en-US" dirty="0" err="1"/>
              <a:t>ps</a:t>
            </a:r>
            <a:endParaRPr lang="en-CA" dirty="0"/>
          </a:p>
        </p:txBody>
      </p:sp>
      <p:sp>
        <p:nvSpPr>
          <p:cNvPr id="3" name="Content Placeholder 2">
            <a:extLst>
              <a:ext uri="{FF2B5EF4-FFF2-40B4-BE49-F238E27FC236}">
                <a16:creationId xmlns:a16="http://schemas.microsoft.com/office/drawing/2014/main" id="{A1170306-D735-2A81-5A11-EE6E045478EF}"/>
              </a:ext>
            </a:extLst>
          </p:cNvPr>
          <p:cNvSpPr>
            <a:spLocks noGrp="1"/>
          </p:cNvSpPr>
          <p:nvPr>
            <p:ph idx="1"/>
          </p:nvPr>
        </p:nvSpPr>
        <p:spPr>
          <a:xfrm>
            <a:off x="462116" y="1825625"/>
            <a:ext cx="11415252" cy="4351338"/>
          </a:xfrm>
        </p:spPr>
        <p:txBody>
          <a:bodyPr>
            <a:normAutofit/>
          </a:bodyPr>
          <a:lstStyle/>
          <a:p>
            <a:r>
              <a:rPr lang="en-US" sz="2000" dirty="0"/>
              <a:t>`</a:t>
            </a:r>
            <a:r>
              <a:rPr lang="en-US" sz="2000" dirty="0" err="1"/>
              <a:t>ps</a:t>
            </a:r>
            <a:r>
              <a:rPr lang="en-US" sz="2000" dirty="0"/>
              <a:t> -e` or `</a:t>
            </a:r>
            <a:r>
              <a:rPr lang="en-US" sz="2000" dirty="0" err="1"/>
              <a:t>ps</a:t>
            </a:r>
            <a:r>
              <a:rPr lang="en-US" sz="2000" dirty="0"/>
              <a:t> -A`: Lists all processes running on the system.</a:t>
            </a:r>
          </a:p>
          <a:p>
            <a:r>
              <a:rPr lang="en-US" sz="2000" dirty="0"/>
              <a:t>`</a:t>
            </a:r>
            <a:r>
              <a:rPr lang="en-US" sz="2000" dirty="0" err="1"/>
              <a:t>ps</a:t>
            </a:r>
            <a:r>
              <a:rPr lang="en-US" sz="2000" dirty="0"/>
              <a:t> -f`: Provides a full-format listing, showing more details about each process.</a:t>
            </a:r>
          </a:p>
          <a:p>
            <a:r>
              <a:rPr lang="en-US" sz="2000" dirty="0"/>
              <a:t>`</a:t>
            </a:r>
            <a:r>
              <a:rPr lang="en-US" sz="2000" dirty="0" err="1"/>
              <a:t>ps</a:t>
            </a:r>
            <a:r>
              <a:rPr lang="en-US" sz="2000" dirty="0"/>
              <a:t> -</a:t>
            </a:r>
            <a:r>
              <a:rPr lang="en-US" sz="2000" dirty="0" err="1"/>
              <a:t>ef</a:t>
            </a:r>
            <a:r>
              <a:rPr lang="en-US" sz="2000" dirty="0"/>
              <a:t>`: Another option for a full-format listing, showing processes in a standard Unix format.</a:t>
            </a:r>
          </a:p>
          <a:p>
            <a:r>
              <a:rPr lang="en-US" sz="2000" dirty="0"/>
              <a:t>`</a:t>
            </a:r>
            <a:r>
              <a:rPr lang="en-US" sz="2000" dirty="0" err="1"/>
              <a:t>ps</a:t>
            </a:r>
            <a:r>
              <a:rPr lang="en-US" sz="2000" dirty="0"/>
              <a:t> -l`: Provides a long format listing, including additional information like priority and nice value.</a:t>
            </a:r>
          </a:p>
          <a:p>
            <a:r>
              <a:rPr lang="en-US" sz="2000" dirty="0"/>
              <a:t>`</a:t>
            </a:r>
            <a:r>
              <a:rPr lang="en-US" sz="2000" dirty="0" err="1"/>
              <a:t>ps</a:t>
            </a:r>
            <a:r>
              <a:rPr lang="en-US" sz="2000" dirty="0"/>
              <a:t> -</a:t>
            </a:r>
            <a:r>
              <a:rPr lang="en-US" sz="2000" dirty="0" err="1"/>
              <a:t>ejH</a:t>
            </a:r>
            <a:r>
              <a:rPr lang="en-US" sz="2000" dirty="0"/>
              <a:t>`: Displays the process hierarchy in a tree format, showing parent-child relationships.</a:t>
            </a:r>
          </a:p>
          <a:p>
            <a:r>
              <a:rPr lang="en-US" sz="2000" dirty="0"/>
              <a:t>`</a:t>
            </a:r>
            <a:r>
              <a:rPr lang="en-US" sz="2000" dirty="0" err="1"/>
              <a:t>ps</a:t>
            </a:r>
            <a:r>
              <a:rPr lang="en-US" sz="2000" dirty="0"/>
              <a:t> -</a:t>
            </a:r>
            <a:r>
              <a:rPr lang="en-US" sz="2000" dirty="0" err="1"/>
              <a:t>axjf</a:t>
            </a:r>
            <a:r>
              <a:rPr lang="en-US" sz="2000" dirty="0"/>
              <a:t>`: Another way to view the process tree, including more details.</a:t>
            </a:r>
          </a:p>
          <a:p>
            <a:r>
              <a:rPr lang="en-US" sz="2000" dirty="0"/>
              <a:t>`</a:t>
            </a:r>
            <a:r>
              <a:rPr lang="en-US" sz="2000" dirty="0" err="1"/>
              <a:t>ps</a:t>
            </a:r>
            <a:r>
              <a:rPr lang="en-US" sz="2000" dirty="0"/>
              <a:t> -aux`: Displays all processes with detailed information, including </a:t>
            </a:r>
          </a:p>
          <a:p>
            <a:pPr lvl="1"/>
            <a:r>
              <a:rPr lang="en-US" sz="1600" dirty="0"/>
              <a:t>processes from all users (`a`)</a:t>
            </a:r>
          </a:p>
          <a:p>
            <a:pPr lvl="1"/>
            <a:r>
              <a:rPr lang="en-US" sz="1600" dirty="0"/>
              <a:t>processes not attached to a terminal (`x`)</a:t>
            </a:r>
          </a:p>
          <a:p>
            <a:pPr lvl="1"/>
            <a:r>
              <a:rPr lang="en-US" sz="1600" dirty="0"/>
              <a:t>user-oriented format (`u`)</a:t>
            </a:r>
          </a:p>
          <a:p>
            <a:endParaRPr lang="en-CA" sz="2000" dirty="0"/>
          </a:p>
        </p:txBody>
      </p:sp>
      <p:sp>
        <p:nvSpPr>
          <p:cNvPr id="4" name="Footer Placeholder 3">
            <a:extLst>
              <a:ext uri="{FF2B5EF4-FFF2-40B4-BE49-F238E27FC236}">
                <a16:creationId xmlns:a16="http://schemas.microsoft.com/office/drawing/2014/main" id="{C0063749-BA7C-810F-045A-FFD5ADC19D1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02391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D70F-F9D2-B73D-09D9-CC818F39A7C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8AA14BD-55D1-2118-D512-6D3EE03F4923}"/>
              </a:ext>
            </a:extLst>
          </p:cNvPr>
          <p:cNvSpPr>
            <a:spLocks noGrp="1"/>
          </p:cNvSpPr>
          <p:nvPr>
            <p:ph idx="1"/>
          </p:nvPr>
        </p:nvSpPr>
        <p:spPr/>
        <p:txBody>
          <a:bodyPr>
            <a:normAutofit/>
          </a:bodyPr>
          <a:lstStyle/>
          <a:p>
            <a:r>
              <a:rPr lang="en-US" sz="2000" dirty="0"/>
              <a:t>PID: Process ID.</a:t>
            </a:r>
          </a:p>
          <a:p>
            <a:r>
              <a:rPr lang="en-US" sz="2000" dirty="0"/>
              <a:t>TTY: Terminal associated with the process.</a:t>
            </a:r>
          </a:p>
          <a:p>
            <a:r>
              <a:rPr lang="en-US" sz="2000" dirty="0"/>
              <a:t>TIME: CPU time consumed by the process.</a:t>
            </a:r>
          </a:p>
          <a:p>
            <a:r>
              <a:rPr lang="en-US" sz="2000" dirty="0"/>
              <a:t>CMD: Command that started the process.</a:t>
            </a:r>
          </a:p>
          <a:p>
            <a:r>
              <a:rPr lang="en-US" sz="2000" dirty="0"/>
              <a:t>C: CPU utilization of the process.</a:t>
            </a:r>
          </a:p>
          <a:p>
            <a:r>
              <a:rPr lang="en-US" sz="2000" dirty="0"/>
              <a:t>STIME: Start time of the process.</a:t>
            </a:r>
            <a:endParaRPr lang="en-CA" sz="2000" dirty="0"/>
          </a:p>
        </p:txBody>
      </p:sp>
      <p:sp>
        <p:nvSpPr>
          <p:cNvPr id="4" name="Footer Placeholder 3">
            <a:extLst>
              <a:ext uri="{FF2B5EF4-FFF2-40B4-BE49-F238E27FC236}">
                <a16:creationId xmlns:a16="http://schemas.microsoft.com/office/drawing/2014/main" id="{F5C19863-FA0B-1FA4-6462-DA30FBC387B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41185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87DB-4967-DA60-818B-139CCBB21794}"/>
              </a:ext>
            </a:extLst>
          </p:cNvPr>
          <p:cNvSpPr>
            <a:spLocks noGrp="1"/>
          </p:cNvSpPr>
          <p:nvPr>
            <p:ph type="title"/>
          </p:nvPr>
        </p:nvSpPr>
        <p:spPr/>
        <p:txBody>
          <a:bodyPr/>
          <a:lstStyle/>
          <a:p>
            <a:r>
              <a:rPr lang="en-US" dirty="0" err="1"/>
              <a:t>firefox</a:t>
            </a:r>
            <a:endParaRPr lang="en-CA" dirty="0"/>
          </a:p>
        </p:txBody>
      </p:sp>
      <p:sp>
        <p:nvSpPr>
          <p:cNvPr id="3" name="Content Placeholder 2">
            <a:extLst>
              <a:ext uri="{FF2B5EF4-FFF2-40B4-BE49-F238E27FC236}">
                <a16:creationId xmlns:a16="http://schemas.microsoft.com/office/drawing/2014/main" id="{7859BA60-22AA-9614-92D0-7F8F1E84A13B}"/>
              </a:ext>
            </a:extLst>
          </p:cNvPr>
          <p:cNvSpPr>
            <a:spLocks noGrp="1"/>
          </p:cNvSpPr>
          <p:nvPr>
            <p:ph idx="1"/>
          </p:nvPr>
        </p:nvSpPr>
        <p:spPr>
          <a:xfrm>
            <a:off x="838200" y="1825625"/>
            <a:ext cx="7096432" cy="4351338"/>
          </a:xfrm>
        </p:spPr>
        <p:txBody>
          <a:bodyPr>
            <a:normAutofit/>
          </a:bodyPr>
          <a:lstStyle/>
          <a:p>
            <a:r>
              <a:rPr lang="en-US" sz="2000" dirty="0"/>
              <a:t>launch the Firefox web browser from the terminal.</a:t>
            </a:r>
          </a:p>
          <a:p>
            <a:r>
              <a:rPr lang="en-CA" sz="2000" dirty="0"/>
              <a:t>Open a Specific URL</a:t>
            </a:r>
            <a:r>
              <a:rPr lang="en-US" sz="2000" dirty="0"/>
              <a:t>:  </a:t>
            </a:r>
            <a:r>
              <a:rPr lang="en-US" sz="2000" dirty="0" err="1"/>
              <a:t>firefox</a:t>
            </a:r>
            <a:r>
              <a:rPr lang="en-US" sz="2000" dirty="0"/>
              <a:t> </a:t>
            </a:r>
            <a:r>
              <a:rPr lang="en-US" sz="2000" dirty="0">
                <a:hlinkClick r:id="rId2"/>
              </a:rPr>
              <a:t>https://www.facebook.com</a:t>
            </a:r>
            <a:endParaRPr lang="en-US" sz="2000" dirty="0"/>
          </a:p>
          <a:p>
            <a:r>
              <a:rPr lang="en-US" sz="2000" dirty="0"/>
              <a:t>Run Firefox in the Background:  </a:t>
            </a:r>
            <a:r>
              <a:rPr lang="en-US" sz="2000" dirty="0" err="1"/>
              <a:t>firefox</a:t>
            </a:r>
            <a:r>
              <a:rPr lang="en-US" sz="2000" dirty="0"/>
              <a:t> &amp;</a:t>
            </a:r>
          </a:p>
          <a:p>
            <a:r>
              <a:rPr lang="en-CA" sz="2000" dirty="0"/>
              <a:t>Private Browsing Mode</a:t>
            </a:r>
            <a:r>
              <a:rPr lang="en-US" sz="2000" dirty="0"/>
              <a:t>: </a:t>
            </a:r>
            <a:r>
              <a:rPr lang="en-US" sz="2000" dirty="0" err="1"/>
              <a:t>firefox</a:t>
            </a:r>
            <a:r>
              <a:rPr lang="en-US" sz="2000" dirty="0"/>
              <a:t> --private-window</a:t>
            </a:r>
          </a:p>
          <a:p>
            <a:r>
              <a:rPr lang="en-US" sz="2000" dirty="0"/>
              <a:t>Open Firefox with a Specific Profile: </a:t>
            </a:r>
            <a:r>
              <a:rPr lang="en-US" sz="2000" dirty="0" err="1"/>
              <a:t>firefox</a:t>
            </a:r>
            <a:r>
              <a:rPr lang="en-US" sz="2000" dirty="0"/>
              <a:t> -P "</a:t>
            </a:r>
            <a:r>
              <a:rPr lang="en-US" sz="2000" dirty="0" err="1"/>
              <a:t>ProfileName</a:t>
            </a:r>
            <a:r>
              <a:rPr lang="en-US" sz="2000" dirty="0"/>
              <a:t>"</a:t>
            </a:r>
          </a:p>
          <a:p>
            <a:r>
              <a:rPr lang="en-CA" sz="2000" dirty="0"/>
              <a:t>Safe Mode</a:t>
            </a:r>
            <a:r>
              <a:rPr lang="en-US" sz="2000" dirty="0"/>
              <a:t>: </a:t>
            </a:r>
            <a:r>
              <a:rPr lang="en-US" sz="2000" dirty="0" err="1"/>
              <a:t>firefox</a:t>
            </a:r>
            <a:r>
              <a:rPr lang="en-US" sz="2000" dirty="0"/>
              <a:t> --safe-mode</a:t>
            </a:r>
            <a:endParaRPr lang="en-CA" sz="2000" dirty="0"/>
          </a:p>
        </p:txBody>
      </p:sp>
      <p:pic>
        <p:nvPicPr>
          <p:cNvPr id="5" name="Picture 4" descr="A screenshot of a computer screen&#10;&#10;Description automatically generated">
            <a:extLst>
              <a:ext uri="{FF2B5EF4-FFF2-40B4-BE49-F238E27FC236}">
                <a16:creationId xmlns:a16="http://schemas.microsoft.com/office/drawing/2014/main" id="{6E5268EB-33D5-F909-5CE2-69CC2CD1082C}"/>
              </a:ext>
            </a:extLst>
          </p:cNvPr>
          <p:cNvPicPr>
            <a:picLocks noChangeAspect="1"/>
          </p:cNvPicPr>
          <p:nvPr/>
        </p:nvPicPr>
        <p:blipFill>
          <a:blip r:embed="rId3">
            <a:extLst>
              <a:ext uri="{28A0092B-C50C-407E-A947-70E740481C1C}">
                <a14:useLocalDpi xmlns:a14="http://schemas.microsoft.com/office/drawing/2010/main" val="0"/>
              </a:ext>
            </a:extLst>
          </a:blip>
          <a:srcRect r="52302"/>
          <a:stretch/>
        </p:blipFill>
        <p:spPr>
          <a:xfrm>
            <a:off x="8042788" y="1609037"/>
            <a:ext cx="3883741" cy="2651002"/>
          </a:xfrm>
          <a:prstGeom prst="rect">
            <a:avLst/>
          </a:prstGeom>
        </p:spPr>
      </p:pic>
      <p:sp>
        <p:nvSpPr>
          <p:cNvPr id="8" name="Rectangle: Rounded Corners 7">
            <a:extLst>
              <a:ext uri="{FF2B5EF4-FFF2-40B4-BE49-F238E27FC236}">
                <a16:creationId xmlns:a16="http://schemas.microsoft.com/office/drawing/2014/main" id="{EED6EF7E-7160-4685-BF6C-45FB55C64F85}"/>
              </a:ext>
            </a:extLst>
          </p:cNvPr>
          <p:cNvSpPr/>
          <p:nvPr/>
        </p:nvSpPr>
        <p:spPr>
          <a:xfrm>
            <a:off x="8042788" y="2635045"/>
            <a:ext cx="2241754" cy="22614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2216EE9-AC16-B77C-92DB-462659B2A21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15624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1C2A7CF-D5CD-C7D0-87FC-046BB71CB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89" y="0"/>
            <a:ext cx="10757822" cy="6858000"/>
          </a:xfrm>
          <a:prstGeom prst="rect">
            <a:avLst/>
          </a:prstGeom>
        </p:spPr>
      </p:pic>
      <p:sp>
        <p:nvSpPr>
          <p:cNvPr id="2" name="Footer Placeholder 1">
            <a:extLst>
              <a:ext uri="{FF2B5EF4-FFF2-40B4-BE49-F238E27FC236}">
                <a16:creationId xmlns:a16="http://schemas.microsoft.com/office/drawing/2014/main" id="{F597937D-2536-34A9-9C42-E77B867B1E3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268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0E0F6D8-00DD-43D7-5D40-FB4ABCB92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54" y="242735"/>
            <a:ext cx="6139505" cy="3584081"/>
          </a:xfrm>
          <a:prstGeom prst="rect">
            <a:avLst/>
          </a:prstGeom>
        </p:spPr>
      </p:pic>
      <p:sp>
        <p:nvSpPr>
          <p:cNvPr id="2" name="Title 1">
            <a:extLst>
              <a:ext uri="{FF2B5EF4-FFF2-40B4-BE49-F238E27FC236}">
                <a16:creationId xmlns:a16="http://schemas.microsoft.com/office/drawing/2014/main" id="{D8473899-9D78-7816-80F0-E941E9EA0231}"/>
              </a:ext>
            </a:extLst>
          </p:cNvPr>
          <p:cNvSpPr txBox="1">
            <a:spLocks/>
          </p:cNvSpPr>
          <p:nvPr/>
        </p:nvSpPr>
        <p:spPr>
          <a:xfrm>
            <a:off x="838200" y="678426"/>
            <a:ext cx="10515600" cy="786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Terminal</a:t>
            </a:r>
            <a:endParaRPr lang="en-CA" dirty="0"/>
          </a:p>
        </p:txBody>
      </p:sp>
      <p:sp>
        <p:nvSpPr>
          <p:cNvPr id="3" name="Content Placeholder 2">
            <a:extLst>
              <a:ext uri="{FF2B5EF4-FFF2-40B4-BE49-F238E27FC236}">
                <a16:creationId xmlns:a16="http://schemas.microsoft.com/office/drawing/2014/main" id="{A458AFE1-0C5C-4372-9ECD-A1FB530A6273}"/>
              </a:ext>
            </a:extLst>
          </p:cNvPr>
          <p:cNvSpPr txBox="1">
            <a:spLocks/>
          </p:cNvSpPr>
          <p:nvPr/>
        </p:nvSpPr>
        <p:spPr>
          <a:xfrm>
            <a:off x="275304" y="1828236"/>
            <a:ext cx="5447070" cy="20948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is a text-based interface used to interact with your computer's operating system. Instead of using a graphical user interface (GUI) with windows, icons, and menus, you type commands into the terminal to perform tasks.</a:t>
            </a:r>
          </a:p>
        </p:txBody>
      </p:sp>
      <p:sp>
        <p:nvSpPr>
          <p:cNvPr id="5" name="Content Placeholder 2">
            <a:extLst>
              <a:ext uri="{FF2B5EF4-FFF2-40B4-BE49-F238E27FC236}">
                <a16:creationId xmlns:a16="http://schemas.microsoft.com/office/drawing/2014/main" id="{EB2F1639-09E2-73ED-6FB6-F98644DA8CFD}"/>
              </a:ext>
            </a:extLst>
          </p:cNvPr>
          <p:cNvSpPr txBox="1">
            <a:spLocks/>
          </p:cNvSpPr>
          <p:nvPr/>
        </p:nvSpPr>
        <p:spPr>
          <a:xfrm>
            <a:off x="275304" y="4520430"/>
            <a:ext cx="5692876" cy="20948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Type commands </a:t>
            </a:r>
            <a:r>
              <a:rPr lang="en-US" sz="2000" b="1" dirty="0">
                <a:solidFill>
                  <a:srgbClr val="FFFF00"/>
                </a:solidFill>
              </a:rPr>
              <a:t>directly</a:t>
            </a:r>
            <a:r>
              <a:rPr lang="en-US" sz="2000" dirty="0"/>
              <a:t> into the terminal to perform various tasks.</a:t>
            </a:r>
          </a:p>
          <a:p>
            <a:r>
              <a:rPr lang="en-US" sz="2000" dirty="0"/>
              <a:t>The terminal runs a </a:t>
            </a:r>
            <a:r>
              <a:rPr lang="en-US" sz="2000" b="1" dirty="0">
                <a:solidFill>
                  <a:srgbClr val="FFFF00"/>
                </a:solidFill>
              </a:rPr>
              <a:t>command-line interpreter</a:t>
            </a:r>
            <a:r>
              <a:rPr lang="en-US" sz="2000" dirty="0"/>
              <a:t>, or "</a:t>
            </a:r>
            <a:r>
              <a:rPr lang="en-US" sz="2000" b="1" dirty="0">
                <a:solidFill>
                  <a:srgbClr val="FFFF00"/>
                </a:solidFill>
              </a:rPr>
              <a:t>shell</a:t>
            </a:r>
            <a:r>
              <a:rPr lang="en-US" sz="2000" dirty="0"/>
              <a:t>," which processes the commands you enter.</a:t>
            </a:r>
          </a:p>
        </p:txBody>
      </p:sp>
      <p:sp>
        <p:nvSpPr>
          <p:cNvPr id="6" name="Content Placeholder 2">
            <a:extLst>
              <a:ext uri="{FF2B5EF4-FFF2-40B4-BE49-F238E27FC236}">
                <a16:creationId xmlns:a16="http://schemas.microsoft.com/office/drawing/2014/main" id="{35BD7A97-A11F-9732-EF7D-05479951801A}"/>
              </a:ext>
            </a:extLst>
          </p:cNvPr>
          <p:cNvSpPr txBox="1">
            <a:spLocks/>
          </p:cNvSpPr>
          <p:nvPr/>
        </p:nvSpPr>
        <p:spPr>
          <a:xfrm>
            <a:off x="6277156" y="4520430"/>
            <a:ext cx="5830529" cy="20948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FF00"/>
                </a:solidFill>
              </a:rPr>
              <a:t>Faster for performing </a:t>
            </a:r>
            <a:r>
              <a:rPr lang="en-US" sz="2000" dirty="0"/>
              <a:t>repetitive tasks, as it allows for scripting and automation.</a:t>
            </a:r>
          </a:p>
          <a:p>
            <a:r>
              <a:rPr lang="en-US" sz="2000" dirty="0"/>
              <a:t>Gives you </a:t>
            </a:r>
            <a:r>
              <a:rPr lang="en-US" sz="2000" b="1" dirty="0">
                <a:solidFill>
                  <a:srgbClr val="FFFF00"/>
                </a:solidFill>
              </a:rPr>
              <a:t>more control </a:t>
            </a:r>
            <a:r>
              <a:rPr lang="en-US" sz="2000" dirty="0"/>
              <a:t>over the system</a:t>
            </a:r>
            <a:endParaRPr lang="en-CA" sz="2000" dirty="0"/>
          </a:p>
        </p:txBody>
      </p:sp>
      <p:sp>
        <p:nvSpPr>
          <p:cNvPr id="7" name="Footer Placeholder 6">
            <a:extLst>
              <a:ext uri="{FF2B5EF4-FFF2-40B4-BE49-F238E27FC236}">
                <a16:creationId xmlns:a16="http://schemas.microsoft.com/office/drawing/2014/main" id="{C3266935-77B7-7564-F413-33B123BE860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259538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A4713C-4291-7009-FB5F-0A34227E2F57}"/>
              </a:ext>
            </a:extLst>
          </p:cNvPr>
          <p:cNvPicPr>
            <a:picLocks noChangeAspect="1"/>
          </p:cNvPicPr>
          <p:nvPr/>
        </p:nvPicPr>
        <p:blipFill>
          <a:blip r:embed="rId2"/>
          <a:stretch>
            <a:fillRect/>
          </a:stretch>
        </p:blipFill>
        <p:spPr>
          <a:xfrm>
            <a:off x="5805174" y="959688"/>
            <a:ext cx="6296539" cy="5794489"/>
          </a:xfrm>
          <a:prstGeom prst="rect">
            <a:avLst/>
          </a:prstGeom>
        </p:spPr>
      </p:pic>
      <p:sp>
        <p:nvSpPr>
          <p:cNvPr id="2" name="Title 1">
            <a:extLst>
              <a:ext uri="{FF2B5EF4-FFF2-40B4-BE49-F238E27FC236}">
                <a16:creationId xmlns:a16="http://schemas.microsoft.com/office/drawing/2014/main" id="{7BF6866F-2CC6-F76B-6585-F287B37247FC}"/>
              </a:ext>
            </a:extLst>
          </p:cNvPr>
          <p:cNvSpPr>
            <a:spLocks noGrp="1"/>
          </p:cNvSpPr>
          <p:nvPr>
            <p:ph type="title"/>
          </p:nvPr>
        </p:nvSpPr>
        <p:spPr/>
        <p:txBody>
          <a:bodyPr/>
          <a:lstStyle/>
          <a:p>
            <a:r>
              <a:rPr lang="en-US" dirty="0"/>
              <a:t>Ctrl + C</a:t>
            </a:r>
            <a:endParaRPr lang="en-CA" dirty="0"/>
          </a:p>
        </p:txBody>
      </p:sp>
      <p:sp>
        <p:nvSpPr>
          <p:cNvPr id="3" name="Content Placeholder 2">
            <a:extLst>
              <a:ext uri="{FF2B5EF4-FFF2-40B4-BE49-F238E27FC236}">
                <a16:creationId xmlns:a16="http://schemas.microsoft.com/office/drawing/2014/main" id="{64B3E360-B309-8130-1D6A-A89F2ECBBD7B}"/>
              </a:ext>
            </a:extLst>
          </p:cNvPr>
          <p:cNvSpPr>
            <a:spLocks noGrp="1"/>
          </p:cNvSpPr>
          <p:nvPr>
            <p:ph idx="1"/>
          </p:nvPr>
        </p:nvSpPr>
        <p:spPr>
          <a:xfrm>
            <a:off x="838200" y="1825625"/>
            <a:ext cx="5257800" cy="4351338"/>
          </a:xfrm>
        </p:spPr>
        <p:txBody>
          <a:bodyPr/>
          <a:lstStyle/>
          <a:p>
            <a:r>
              <a:rPr lang="en-US" sz="2800" dirty="0"/>
              <a:t>The `Ctrl + C` sends a `SIGINT` (Signal Interrupt) signal to the foreground process group in a terminal. </a:t>
            </a:r>
          </a:p>
          <a:p>
            <a:endParaRPr lang="en-CA" dirty="0"/>
          </a:p>
        </p:txBody>
      </p:sp>
      <p:sp>
        <p:nvSpPr>
          <p:cNvPr id="6" name="Rectangle: Rounded Corners 5">
            <a:extLst>
              <a:ext uri="{FF2B5EF4-FFF2-40B4-BE49-F238E27FC236}">
                <a16:creationId xmlns:a16="http://schemas.microsoft.com/office/drawing/2014/main" id="{4C35CB49-F34B-8335-DE99-8061AAE65CB3}"/>
              </a:ext>
            </a:extLst>
          </p:cNvPr>
          <p:cNvSpPr/>
          <p:nvPr/>
        </p:nvSpPr>
        <p:spPr>
          <a:xfrm>
            <a:off x="5805173" y="986237"/>
            <a:ext cx="939755" cy="119652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15E8C411-5D3C-BCE8-4E43-E1BB1905A544}"/>
              </a:ext>
            </a:extLst>
          </p:cNvPr>
          <p:cNvSpPr/>
          <p:nvPr/>
        </p:nvSpPr>
        <p:spPr>
          <a:xfrm>
            <a:off x="5788741" y="2179167"/>
            <a:ext cx="474407" cy="36738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D7D1253E-3459-F539-D351-8188B154BCB1}"/>
              </a:ext>
            </a:extLst>
          </p:cNvPr>
          <p:cNvSpPr/>
          <p:nvPr/>
        </p:nvSpPr>
        <p:spPr>
          <a:xfrm>
            <a:off x="8368818" y="5250426"/>
            <a:ext cx="706358" cy="34413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67964056-AB3D-B64A-3056-77E297154F8C}"/>
              </a:ext>
            </a:extLst>
          </p:cNvPr>
          <p:cNvSpPr/>
          <p:nvPr/>
        </p:nvSpPr>
        <p:spPr>
          <a:xfrm>
            <a:off x="6172871" y="5559098"/>
            <a:ext cx="5665167" cy="122162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5" name="Footer Placeholder 4">
            <a:extLst>
              <a:ext uri="{FF2B5EF4-FFF2-40B4-BE49-F238E27FC236}">
                <a16:creationId xmlns:a16="http://schemas.microsoft.com/office/drawing/2014/main" id="{F69B2BD0-EB6E-DE67-D838-313F799C1EB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364109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4E8-6AAE-79B8-390C-6E5D0140647A}"/>
              </a:ext>
            </a:extLst>
          </p:cNvPr>
          <p:cNvSpPr>
            <a:spLocks noGrp="1"/>
          </p:cNvSpPr>
          <p:nvPr>
            <p:ph type="title"/>
          </p:nvPr>
        </p:nvSpPr>
        <p:spPr/>
        <p:txBody>
          <a:bodyPr/>
          <a:lstStyle/>
          <a:p>
            <a:r>
              <a:rPr lang="en-US" dirty="0"/>
              <a:t>Foreground &amp; Background</a:t>
            </a:r>
            <a:endParaRPr lang="en-CA" dirty="0"/>
          </a:p>
        </p:txBody>
      </p:sp>
      <p:sp>
        <p:nvSpPr>
          <p:cNvPr id="3" name="Content Placeholder 2">
            <a:extLst>
              <a:ext uri="{FF2B5EF4-FFF2-40B4-BE49-F238E27FC236}">
                <a16:creationId xmlns:a16="http://schemas.microsoft.com/office/drawing/2014/main" id="{C96027FF-D811-5BFA-E952-DEE3BD96AF1D}"/>
              </a:ext>
            </a:extLst>
          </p:cNvPr>
          <p:cNvSpPr>
            <a:spLocks noGrp="1"/>
          </p:cNvSpPr>
          <p:nvPr>
            <p:ph idx="1"/>
          </p:nvPr>
        </p:nvSpPr>
        <p:spPr/>
        <p:txBody>
          <a:bodyPr>
            <a:normAutofit/>
          </a:bodyPr>
          <a:lstStyle/>
          <a:p>
            <a:r>
              <a:rPr lang="en-CA" sz="2400" b="1" dirty="0">
                <a:solidFill>
                  <a:srgbClr val="FF0000"/>
                </a:solidFill>
              </a:rPr>
              <a:t>Foreground Processes</a:t>
            </a:r>
          </a:p>
          <a:p>
            <a:r>
              <a:rPr lang="en-US" sz="2000" dirty="0"/>
              <a:t>runs directly in the terminal and takes control of the terminal until it completes. the terminal is tied up with that process, and you cannot use it for other commands until the process finishes or is interrupted</a:t>
            </a:r>
          </a:p>
          <a:p>
            <a:r>
              <a:rPr lang="en-US" sz="2000" dirty="0"/>
              <a:t>- You can interact with the process.</a:t>
            </a:r>
          </a:p>
          <a:p>
            <a:endParaRPr lang="en-US" sz="2000" dirty="0"/>
          </a:p>
          <a:p>
            <a:r>
              <a:rPr lang="en-CA" sz="2400" b="1" dirty="0">
                <a:solidFill>
                  <a:srgbClr val="FF0000"/>
                </a:solidFill>
              </a:rPr>
              <a:t>Background Processes</a:t>
            </a:r>
            <a:endParaRPr lang="en-US" sz="2400" b="1" dirty="0">
              <a:solidFill>
                <a:srgbClr val="FF0000"/>
              </a:solidFill>
            </a:endParaRPr>
          </a:p>
          <a:p>
            <a:r>
              <a:rPr lang="en-US" sz="2000" dirty="0"/>
              <a:t>runs independently of the terminal. the terminal remains free for you to execute other commands. useful for tasks that do not require user interaction and may take a long time to complete.</a:t>
            </a:r>
          </a:p>
          <a:p>
            <a:r>
              <a:rPr lang="en-US" sz="2000" dirty="0"/>
              <a:t>You can view and manage background processes using commands like `jobs`, `</a:t>
            </a:r>
            <a:r>
              <a:rPr lang="en-US" sz="2000" dirty="0" err="1"/>
              <a:t>fg</a:t>
            </a:r>
            <a:r>
              <a:rPr lang="en-US" sz="2000" dirty="0"/>
              <a:t>`, `</a:t>
            </a:r>
            <a:r>
              <a:rPr lang="en-US" sz="2000" dirty="0" err="1"/>
              <a:t>bg</a:t>
            </a:r>
            <a:r>
              <a:rPr lang="en-US" sz="2000" dirty="0"/>
              <a:t>`, and `kill`.</a:t>
            </a:r>
            <a:endParaRPr lang="en-CA" sz="2000" dirty="0"/>
          </a:p>
        </p:txBody>
      </p:sp>
      <p:sp>
        <p:nvSpPr>
          <p:cNvPr id="4" name="Footer Placeholder 3">
            <a:extLst>
              <a:ext uri="{FF2B5EF4-FFF2-40B4-BE49-F238E27FC236}">
                <a16:creationId xmlns:a16="http://schemas.microsoft.com/office/drawing/2014/main" id="{A3461DC6-25A6-15E7-F9EF-B43971CC3F3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91724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F264-3229-A4AD-9F70-F9F2FCC6A620}"/>
              </a:ext>
            </a:extLst>
          </p:cNvPr>
          <p:cNvSpPr>
            <a:spLocks noGrp="1"/>
          </p:cNvSpPr>
          <p:nvPr>
            <p:ph type="title"/>
          </p:nvPr>
        </p:nvSpPr>
        <p:spPr/>
        <p:txBody>
          <a:bodyPr/>
          <a:lstStyle/>
          <a:p>
            <a:r>
              <a:rPr lang="en-CA" dirty="0"/>
              <a:t>Managing Background Processes</a:t>
            </a:r>
          </a:p>
        </p:txBody>
      </p:sp>
      <p:sp>
        <p:nvSpPr>
          <p:cNvPr id="3" name="Content Placeholder 2">
            <a:extLst>
              <a:ext uri="{FF2B5EF4-FFF2-40B4-BE49-F238E27FC236}">
                <a16:creationId xmlns:a16="http://schemas.microsoft.com/office/drawing/2014/main" id="{BC4C6C03-E8E1-658D-847B-1FE99A5F0066}"/>
              </a:ext>
            </a:extLst>
          </p:cNvPr>
          <p:cNvSpPr>
            <a:spLocks noGrp="1"/>
          </p:cNvSpPr>
          <p:nvPr>
            <p:ph idx="1"/>
          </p:nvPr>
        </p:nvSpPr>
        <p:spPr/>
        <p:txBody>
          <a:bodyPr>
            <a:normAutofit/>
          </a:bodyPr>
          <a:lstStyle/>
          <a:p>
            <a:r>
              <a:rPr lang="en-US" sz="2400" dirty="0"/>
              <a:t>`</a:t>
            </a:r>
            <a:r>
              <a:rPr lang="en-US" sz="2400" b="1" dirty="0">
                <a:solidFill>
                  <a:srgbClr val="FF0000"/>
                </a:solidFill>
              </a:rPr>
              <a:t>jobs</a:t>
            </a:r>
            <a:r>
              <a:rPr lang="en-US" sz="2400" dirty="0"/>
              <a:t>`: Lists all </a:t>
            </a:r>
            <a:r>
              <a:rPr lang="en-US" sz="2400" b="1" dirty="0">
                <a:solidFill>
                  <a:srgbClr val="FF0000"/>
                </a:solidFill>
              </a:rPr>
              <a:t>background</a:t>
            </a:r>
            <a:r>
              <a:rPr lang="en-US" sz="2400" dirty="0"/>
              <a:t> jobs associated with the current terminal.</a:t>
            </a:r>
          </a:p>
          <a:p>
            <a:endParaRPr lang="en-US" sz="2400" dirty="0"/>
          </a:p>
          <a:p>
            <a:r>
              <a:rPr lang="en-US" sz="2400" dirty="0"/>
              <a:t>`</a:t>
            </a:r>
            <a:r>
              <a:rPr lang="en-US" sz="2400" b="1" dirty="0" err="1">
                <a:solidFill>
                  <a:srgbClr val="FF0000"/>
                </a:solidFill>
              </a:rPr>
              <a:t>fg</a:t>
            </a:r>
            <a:r>
              <a:rPr lang="en-US" sz="2400" dirty="0"/>
              <a:t>`: Brings a background process to the </a:t>
            </a:r>
            <a:r>
              <a:rPr lang="en-US" sz="2400" b="1" dirty="0">
                <a:solidFill>
                  <a:srgbClr val="FF0000"/>
                </a:solidFill>
              </a:rPr>
              <a:t>foreground</a:t>
            </a:r>
            <a:r>
              <a:rPr lang="en-US" sz="2400" dirty="0"/>
              <a:t>. If you have multiple background jobs, you can specify which one by its job number.</a:t>
            </a:r>
          </a:p>
          <a:p>
            <a:endParaRPr lang="en-US" sz="2400" dirty="0"/>
          </a:p>
          <a:p>
            <a:r>
              <a:rPr lang="en-US" sz="2400" dirty="0"/>
              <a:t>`</a:t>
            </a:r>
            <a:r>
              <a:rPr lang="en-US" sz="2400" b="1" dirty="0" err="1">
                <a:solidFill>
                  <a:srgbClr val="FF0000"/>
                </a:solidFill>
              </a:rPr>
              <a:t>bg</a:t>
            </a:r>
            <a:r>
              <a:rPr lang="en-US" sz="2400" dirty="0"/>
              <a:t>`: Resumes a paused job in the </a:t>
            </a:r>
            <a:r>
              <a:rPr lang="en-US" sz="2400" b="1" dirty="0">
                <a:solidFill>
                  <a:srgbClr val="FF0000"/>
                </a:solidFill>
              </a:rPr>
              <a:t>background</a:t>
            </a:r>
            <a:r>
              <a:rPr lang="en-US" sz="2400" dirty="0"/>
              <a:t>. If a job is stopped (e.g., after pressing `Ctrl + Z`), you can use `</a:t>
            </a:r>
            <a:r>
              <a:rPr lang="en-US" sz="2400" dirty="0" err="1"/>
              <a:t>bg</a:t>
            </a:r>
            <a:r>
              <a:rPr lang="en-US" sz="2400" dirty="0"/>
              <a:t>` to continue it in the background.</a:t>
            </a:r>
          </a:p>
          <a:p>
            <a:endParaRPr lang="en-US" sz="2400" dirty="0"/>
          </a:p>
          <a:p>
            <a:r>
              <a:rPr lang="en-US" sz="2400" dirty="0"/>
              <a:t>`</a:t>
            </a:r>
            <a:r>
              <a:rPr lang="en-US" sz="2400" b="1" dirty="0">
                <a:solidFill>
                  <a:srgbClr val="FF0000"/>
                </a:solidFill>
              </a:rPr>
              <a:t>kill</a:t>
            </a:r>
            <a:r>
              <a:rPr lang="en-US" sz="2400" dirty="0"/>
              <a:t>`: Sends a signal to </a:t>
            </a:r>
            <a:r>
              <a:rPr lang="en-US" sz="2400" b="1" dirty="0">
                <a:solidFill>
                  <a:srgbClr val="FF0000"/>
                </a:solidFill>
              </a:rPr>
              <a:t>terminate a background process </a:t>
            </a:r>
            <a:r>
              <a:rPr lang="en-US" sz="2400" dirty="0"/>
              <a:t>(or any process) by its PID or job number.</a:t>
            </a:r>
          </a:p>
        </p:txBody>
      </p:sp>
      <p:sp>
        <p:nvSpPr>
          <p:cNvPr id="4" name="Footer Placeholder 3">
            <a:extLst>
              <a:ext uri="{FF2B5EF4-FFF2-40B4-BE49-F238E27FC236}">
                <a16:creationId xmlns:a16="http://schemas.microsoft.com/office/drawing/2014/main" id="{CB4B6C65-1E82-63B6-F562-33353D50D12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491038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AA02-DD97-D375-E348-54A9CA86B69B}"/>
              </a:ext>
            </a:extLst>
          </p:cNvPr>
          <p:cNvSpPr>
            <a:spLocks noGrp="1"/>
          </p:cNvSpPr>
          <p:nvPr>
            <p:ph type="title"/>
          </p:nvPr>
        </p:nvSpPr>
        <p:spPr>
          <a:xfrm>
            <a:off x="838200" y="446703"/>
            <a:ext cx="10515600" cy="1035511"/>
          </a:xfrm>
        </p:spPr>
        <p:txBody>
          <a:bodyPr/>
          <a:lstStyle/>
          <a:p>
            <a:r>
              <a:rPr lang="en-US" dirty="0"/>
              <a:t>Process state</a:t>
            </a:r>
            <a:endParaRPr lang="en-CA" dirty="0"/>
          </a:p>
        </p:txBody>
      </p:sp>
      <p:sp>
        <p:nvSpPr>
          <p:cNvPr id="3" name="Content Placeholder 2">
            <a:extLst>
              <a:ext uri="{FF2B5EF4-FFF2-40B4-BE49-F238E27FC236}">
                <a16:creationId xmlns:a16="http://schemas.microsoft.com/office/drawing/2014/main" id="{137052E5-9967-3A38-C0C9-6916F161EC37}"/>
              </a:ext>
            </a:extLst>
          </p:cNvPr>
          <p:cNvSpPr>
            <a:spLocks noGrp="1"/>
          </p:cNvSpPr>
          <p:nvPr>
            <p:ph idx="1"/>
          </p:nvPr>
        </p:nvSpPr>
        <p:spPr>
          <a:xfrm>
            <a:off x="838200" y="1744047"/>
            <a:ext cx="10515600" cy="4667250"/>
          </a:xfrm>
        </p:spPr>
        <p:txBody>
          <a:bodyPr>
            <a:normAutofit/>
          </a:bodyPr>
          <a:lstStyle/>
          <a:p>
            <a:r>
              <a:rPr lang="en-CA" sz="2000" b="1" dirty="0">
                <a:solidFill>
                  <a:srgbClr val="FF0000"/>
                </a:solidFill>
              </a:rPr>
              <a:t>Running (R)</a:t>
            </a:r>
            <a:r>
              <a:rPr lang="en-US" sz="2000" dirty="0"/>
              <a:t>: The process is either executing instructions on the CPU or waiting in the run queue to be scheduled. </a:t>
            </a:r>
          </a:p>
          <a:p>
            <a:r>
              <a:rPr lang="en-CA" sz="2000" dirty="0"/>
              <a:t>Sleeping: </a:t>
            </a:r>
            <a:r>
              <a:rPr lang="en-US" sz="2000" dirty="0"/>
              <a:t>The process is waiting for an event (like I/O) to complete </a:t>
            </a:r>
            <a:endParaRPr lang="en-CA" sz="2000" dirty="0"/>
          </a:p>
          <a:p>
            <a:pPr lvl="1"/>
            <a:r>
              <a:rPr lang="en-CA" sz="2000" b="1" dirty="0">
                <a:solidFill>
                  <a:srgbClr val="FF0000"/>
                </a:solidFill>
              </a:rPr>
              <a:t>Interruptible Sleep (S)</a:t>
            </a:r>
          </a:p>
          <a:p>
            <a:pPr lvl="1"/>
            <a:r>
              <a:rPr lang="en-CA" sz="2000" b="1" dirty="0">
                <a:solidFill>
                  <a:srgbClr val="FF0000"/>
                </a:solidFill>
              </a:rPr>
              <a:t>Uninterruptible Sleep (D)</a:t>
            </a:r>
          </a:p>
          <a:p>
            <a:r>
              <a:rPr lang="en-CA" sz="2000" b="1" dirty="0">
                <a:solidFill>
                  <a:srgbClr val="FF0000"/>
                </a:solidFill>
              </a:rPr>
              <a:t>Stopped (T): </a:t>
            </a:r>
            <a:r>
              <a:rPr lang="en-CA" sz="2000" dirty="0"/>
              <a:t>using `SIGSTOP`, `SIGTSTP`, `SIGTTIN`, or `SIGTTOU` signal, </a:t>
            </a:r>
            <a:r>
              <a:rPr lang="en-US" sz="2000" dirty="0"/>
              <a:t>A stopped process can be resumed by sending it a `SIGCONT` signal or `Ctrl + Z`.</a:t>
            </a:r>
          </a:p>
          <a:p>
            <a:r>
              <a:rPr lang="en-CA" sz="2000" b="1" dirty="0">
                <a:solidFill>
                  <a:srgbClr val="FF0000"/>
                </a:solidFill>
              </a:rPr>
              <a:t>Zombie (Z)</a:t>
            </a:r>
            <a:r>
              <a:rPr lang="en-US" sz="2000" dirty="0"/>
              <a:t>: The process has completed execution, but still has an entry in the process table.</a:t>
            </a:r>
          </a:p>
          <a:p>
            <a:r>
              <a:rPr lang="en-CA" sz="2000" b="1" dirty="0">
                <a:solidFill>
                  <a:srgbClr val="FF0000"/>
                </a:solidFill>
              </a:rPr>
              <a:t>Idle (I)</a:t>
            </a:r>
            <a:r>
              <a:rPr lang="en-US" sz="2000" dirty="0"/>
              <a:t>: The process is waiting for an event to occur and is not actively using CPU resources.</a:t>
            </a:r>
          </a:p>
          <a:p>
            <a:r>
              <a:rPr lang="en-CA" sz="2000" b="1" dirty="0">
                <a:solidFill>
                  <a:srgbClr val="FF0000"/>
                </a:solidFill>
              </a:rPr>
              <a:t>Dead (X)</a:t>
            </a:r>
            <a:r>
              <a:rPr lang="en-US" sz="2000" dirty="0"/>
              <a:t>: The process has finished execution and has been removed from the process table.</a:t>
            </a:r>
            <a:endParaRPr lang="en-CA" sz="2000" dirty="0"/>
          </a:p>
        </p:txBody>
      </p:sp>
      <p:sp>
        <p:nvSpPr>
          <p:cNvPr id="4" name="Footer Placeholder 3">
            <a:extLst>
              <a:ext uri="{FF2B5EF4-FFF2-40B4-BE49-F238E27FC236}">
                <a16:creationId xmlns:a16="http://schemas.microsoft.com/office/drawing/2014/main" id="{9704FA0E-E461-93DD-D06C-BC729087D87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082851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3056-0BA6-8781-F701-F6983D6AF9B3}"/>
              </a:ext>
            </a:extLst>
          </p:cNvPr>
          <p:cNvSpPr>
            <a:spLocks noGrp="1"/>
          </p:cNvSpPr>
          <p:nvPr>
            <p:ph type="title"/>
          </p:nvPr>
        </p:nvSpPr>
        <p:spPr/>
        <p:txBody>
          <a:bodyPr/>
          <a:lstStyle/>
          <a:p>
            <a:r>
              <a:rPr lang="en-US" dirty="0"/>
              <a:t>Ctrl + Z </a:t>
            </a:r>
            <a:r>
              <a:rPr lang="en-US" dirty="0">
                <a:sym typeface="Wingdings" panose="05000000000000000000" pitchFamily="2" charset="2"/>
              </a:rPr>
              <a:t> Stopped process</a:t>
            </a:r>
            <a:endParaRPr lang="en-CA" dirty="0"/>
          </a:p>
        </p:txBody>
      </p:sp>
      <p:pic>
        <p:nvPicPr>
          <p:cNvPr id="5" name="Picture 4">
            <a:extLst>
              <a:ext uri="{FF2B5EF4-FFF2-40B4-BE49-F238E27FC236}">
                <a16:creationId xmlns:a16="http://schemas.microsoft.com/office/drawing/2014/main" id="{C5B0CBFC-13D6-9746-DE74-ED5486CC091C}"/>
              </a:ext>
            </a:extLst>
          </p:cNvPr>
          <p:cNvPicPr>
            <a:picLocks noChangeAspect="1"/>
          </p:cNvPicPr>
          <p:nvPr/>
        </p:nvPicPr>
        <p:blipFill>
          <a:blip r:embed="rId2"/>
          <a:stretch>
            <a:fillRect/>
          </a:stretch>
        </p:blipFill>
        <p:spPr>
          <a:xfrm>
            <a:off x="6471256" y="2311910"/>
            <a:ext cx="5042398" cy="2801332"/>
          </a:xfrm>
          <a:prstGeom prst="rect">
            <a:avLst/>
          </a:prstGeom>
        </p:spPr>
      </p:pic>
      <p:pic>
        <p:nvPicPr>
          <p:cNvPr id="4" name="Picture 3">
            <a:extLst>
              <a:ext uri="{FF2B5EF4-FFF2-40B4-BE49-F238E27FC236}">
                <a16:creationId xmlns:a16="http://schemas.microsoft.com/office/drawing/2014/main" id="{C465FFBD-ECE1-2683-8B6E-A1AEBDA99D6A}"/>
              </a:ext>
            </a:extLst>
          </p:cNvPr>
          <p:cNvPicPr>
            <a:picLocks noChangeAspect="1"/>
          </p:cNvPicPr>
          <p:nvPr/>
        </p:nvPicPr>
        <p:blipFill>
          <a:blip r:embed="rId3"/>
          <a:stretch>
            <a:fillRect/>
          </a:stretch>
        </p:blipFill>
        <p:spPr>
          <a:xfrm>
            <a:off x="672500" y="2311910"/>
            <a:ext cx="5048245" cy="1866799"/>
          </a:xfrm>
          <a:prstGeom prst="rect">
            <a:avLst/>
          </a:prstGeom>
        </p:spPr>
      </p:pic>
      <p:sp>
        <p:nvSpPr>
          <p:cNvPr id="3" name="Rectangle: Rounded Corners 2">
            <a:extLst>
              <a:ext uri="{FF2B5EF4-FFF2-40B4-BE49-F238E27FC236}">
                <a16:creationId xmlns:a16="http://schemas.microsoft.com/office/drawing/2014/main" id="{A52926F7-BBE3-1D29-F40D-095BA2501F33}"/>
              </a:ext>
            </a:extLst>
          </p:cNvPr>
          <p:cNvSpPr/>
          <p:nvPr/>
        </p:nvSpPr>
        <p:spPr>
          <a:xfrm>
            <a:off x="2363882" y="2281636"/>
            <a:ext cx="1323215" cy="25508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7FC96535-4272-4D7A-FAE9-24DD4AFE1BBC}"/>
              </a:ext>
            </a:extLst>
          </p:cNvPr>
          <p:cNvSpPr/>
          <p:nvPr/>
        </p:nvSpPr>
        <p:spPr>
          <a:xfrm>
            <a:off x="665411" y="2521975"/>
            <a:ext cx="396473" cy="25508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BF6A74D2-27FE-35F7-585D-93256B26141E}"/>
              </a:ext>
            </a:extLst>
          </p:cNvPr>
          <p:cNvSpPr/>
          <p:nvPr/>
        </p:nvSpPr>
        <p:spPr>
          <a:xfrm>
            <a:off x="2363882" y="2970169"/>
            <a:ext cx="1323215" cy="25508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27ED064B-7041-B282-0BB0-5FA0A2C8711D}"/>
              </a:ext>
            </a:extLst>
          </p:cNvPr>
          <p:cNvSpPr/>
          <p:nvPr/>
        </p:nvSpPr>
        <p:spPr>
          <a:xfrm>
            <a:off x="2363881" y="3457489"/>
            <a:ext cx="1323215" cy="25508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6D9689D4-CB81-7EF9-6AD8-04C7E02846C6}"/>
              </a:ext>
            </a:extLst>
          </p:cNvPr>
          <p:cNvSpPr/>
          <p:nvPr/>
        </p:nvSpPr>
        <p:spPr>
          <a:xfrm>
            <a:off x="721661" y="3921164"/>
            <a:ext cx="396473" cy="25508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1ADFCC20-5CB2-6C7D-5EFE-BC19A9334AF8}"/>
              </a:ext>
            </a:extLst>
          </p:cNvPr>
          <p:cNvSpPr/>
          <p:nvPr/>
        </p:nvSpPr>
        <p:spPr>
          <a:xfrm>
            <a:off x="8051843" y="2299850"/>
            <a:ext cx="1323215" cy="25508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CC275BE4-7FF3-B83D-2E9F-08CB789A55C6}"/>
              </a:ext>
            </a:extLst>
          </p:cNvPr>
          <p:cNvSpPr/>
          <p:nvPr/>
        </p:nvSpPr>
        <p:spPr>
          <a:xfrm>
            <a:off x="8061675" y="2744578"/>
            <a:ext cx="1323215" cy="25508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8E15C5FB-3874-FB48-C7E9-0D61BE6FB5D0}"/>
              </a:ext>
            </a:extLst>
          </p:cNvPr>
          <p:cNvSpPr/>
          <p:nvPr/>
        </p:nvSpPr>
        <p:spPr>
          <a:xfrm>
            <a:off x="8951501" y="2767582"/>
            <a:ext cx="123488" cy="225591"/>
          </a:xfrm>
          <a:prstGeom prst="round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5CEF2C5C-A9C9-1319-6537-4DD64FC0EBC2}"/>
              </a:ext>
            </a:extLst>
          </p:cNvPr>
          <p:cNvSpPr/>
          <p:nvPr/>
        </p:nvSpPr>
        <p:spPr>
          <a:xfrm>
            <a:off x="7157415" y="3708022"/>
            <a:ext cx="912649" cy="234639"/>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4330C15F-7190-98A1-DF3B-30DDB183C687}"/>
              </a:ext>
            </a:extLst>
          </p:cNvPr>
          <p:cNvSpPr/>
          <p:nvPr/>
        </p:nvSpPr>
        <p:spPr>
          <a:xfrm>
            <a:off x="7149026" y="4387389"/>
            <a:ext cx="912649" cy="200187"/>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5" name="Footer Placeholder 14">
            <a:extLst>
              <a:ext uri="{FF2B5EF4-FFF2-40B4-BE49-F238E27FC236}">
                <a16:creationId xmlns:a16="http://schemas.microsoft.com/office/drawing/2014/main" id="{3C07CF1F-7821-6551-7AA4-8945ED62EEB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81908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BCD1A-D91A-33CE-2629-8CCED91D341B}"/>
              </a:ext>
            </a:extLst>
          </p:cNvPr>
          <p:cNvSpPr>
            <a:spLocks noGrp="1"/>
          </p:cNvSpPr>
          <p:nvPr>
            <p:ph type="title"/>
          </p:nvPr>
        </p:nvSpPr>
        <p:spPr/>
        <p:txBody>
          <a:bodyPr/>
          <a:lstStyle/>
          <a:p>
            <a:r>
              <a:rPr lang="en-CA" dirty="0"/>
              <a:t>Firefox Child Processes</a:t>
            </a:r>
          </a:p>
        </p:txBody>
      </p:sp>
      <p:sp>
        <p:nvSpPr>
          <p:cNvPr id="3" name="Content Placeholder 2">
            <a:extLst>
              <a:ext uri="{FF2B5EF4-FFF2-40B4-BE49-F238E27FC236}">
                <a16:creationId xmlns:a16="http://schemas.microsoft.com/office/drawing/2014/main" id="{289498B0-05F5-4A71-E766-E379AF121577}"/>
              </a:ext>
            </a:extLst>
          </p:cNvPr>
          <p:cNvSpPr>
            <a:spLocks noGrp="1"/>
          </p:cNvSpPr>
          <p:nvPr>
            <p:ph idx="1"/>
          </p:nvPr>
        </p:nvSpPr>
        <p:spPr>
          <a:xfrm>
            <a:off x="255689" y="1825625"/>
            <a:ext cx="7457717" cy="4703944"/>
          </a:xfrm>
        </p:spPr>
        <p:txBody>
          <a:bodyPr>
            <a:normAutofit/>
          </a:bodyPr>
          <a:lstStyle/>
          <a:p>
            <a:r>
              <a:rPr lang="en-US" sz="2000" b="1" dirty="0">
                <a:solidFill>
                  <a:srgbClr val="FF0000"/>
                </a:solidFill>
              </a:rPr>
              <a:t>Socket Process: </a:t>
            </a:r>
            <a:r>
              <a:rPr lang="en-US" sz="2000" dirty="0"/>
              <a:t>This process handles network communication and is responsible for managing sockets. It helps in managing the data transfer between the browser and web servers.</a:t>
            </a:r>
          </a:p>
          <a:p>
            <a:r>
              <a:rPr lang="en-US" sz="2000" b="1" dirty="0" err="1">
                <a:solidFill>
                  <a:srgbClr val="FF0000"/>
                </a:solidFill>
              </a:rPr>
              <a:t>WebExtensions</a:t>
            </a:r>
            <a:r>
              <a:rPr lang="en-US" sz="2000" dirty="0"/>
              <a:t>: These are extensions or add-ons that enhance the functionality of the browser. do not interfere with the main browser operations.</a:t>
            </a:r>
          </a:p>
          <a:p>
            <a:r>
              <a:rPr lang="en-US" sz="2000" b="1" dirty="0">
                <a:solidFill>
                  <a:srgbClr val="FF0000"/>
                </a:solidFill>
              </a:rPr>
              <a:t>Privileged Content: </a:t>
            </a:r>
            <a:r>
              <a:rPr lang="en-US" sz="2000" dirty="0"/>
              <a:t>This process deals with content that requires special permissions or access</a:t>
            </a:r>
          </a:p>
          <a:p>
            <a:r>
              <a:rPr lang="en-US" sz="2000" b="1" dirty="0">
                <a:solidFill>
                  <a:srgbClr val="FF0000"/>
                </a:solidFill>
              </a:rPr>
              <a:t>Utility Process: </a:t>
            </a:r>
            <a:r>
              <a:rPr lang="en-US" sz="2000" dirty="0"/>
              <a:t>for tasks that don’t fit into the other categories, such as handling certain types of data or performing specific functions needed by the browser.</a:t>
            </a:r>
          </a:p>
          <a:p>
            <a:r>
              <a:rPr lang="en-US" sz="2000" b="1" dirty="0">
                <a:solidFill>
                  <a:srgbClr val="FF0000"/>
                </a:solidFill>
              </a:rPr>
              <a:t>Web Content: </a:t>
            </a:r>
            <a:r>
              <a:rPr lang="en-US" sz="2000" dirty="0"/>
              <a:t>These processes are responsible for rendering web pages and handling the content displayed in the browser. </a:t>
            </a:r>
            <a:endParaRPr lang="en-CA" sz="2000" dirty="0"/>
          </a:p>
        </p:txBody>
      </p:sp>
      <p:pic>
        <p:nvPicPr>
          <p:cNvPr id="5" name="Picture 4">
            <a:extLst>
              <a:ext uri="{FF2B5EF4-FFF2-40B4-BE49-F238E27FC236}">
                <a16:creationId xmlns:a16="http://schemas.microsoft.com/office/drawing/2014/main" id="{3922A808-A2B5-9F05-E80C-CFF5734BAECD}"/>
              </a:ext>
            </a:extLst>
          </p:cNvPr>
          <p:cNvPicPr>
            <a:picLocks noChangeAspect="1"/>
          </p:cNvPicPr>
          <p:nvPr/>
        </p:nvPicPr>
        <p:blipFill>
          <a:blip r:embed="rId2"/>
          <a:stretch>
            <a:fillRect/>
          </a:stretch>
        </p:blipFill>
        <p:spPr>
          <a:xfrm>
            <a:off x="7713406" y="1825625"/>
            <a:ext cx="4222905" cy="4354188"/>
          </a:xfrm>
          <a:prstGeom prst="rect">
            <a:avLst/>
          </a:prstGeom>
        </p:spPr>
      </p:pic>
      <p:sp>
        <p:nvSpPr>
          <p:cNvPr id="4" name="Rectangle: Rounded Corners 3">
            <a:extLst>
              <a:ext uri="{FF2B5EF4-FFF2-40B4-BE49-F238E27FC236}">
                <a16:creationId xmlns:a16="http://schemas.microsoft.com/office/drawing/2014/main" id="{8EE0AD4D-CBFE-EA15-CC14-947C41003B1E}"/>
              </a:ext>
            </a:extLst>
          </p:cNvPr>
          <p:cNvSpPr/>
          <p:nvPr/>
        </p:nvSpPr>
        <p:spPr>
          <a:xfrm>
            <a:off x="9124971" y="1794095"/>
            <a:ext cx="912649" cy="255087"/>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0938DFA6-336D-AE90-D87E-73B048957F65}"/>
              </a:ext>
            </a:extLst>
          </p:cNvPr>
          <p:cNvSpPr/>
          <p:nvPr/>
        </p:nvSpPr>
        <p:spPr>
          <a:xfrm>
            <a:off x="10258097" y="4370270"/>
            <a:ext cx="1587062" cy="158909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53697A0C-C029-DF73-C5A3-C2EB0F52636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848570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8847-D8CE-3B47-1EA5-E6DE58439367}"/>
              </a:ext>
            </a:extLst>
          </p:cNvPr>
          <p:cNvSpPr>
            <a:spLocks noGrp="1"/>
          </p:cNvSpPr>
          <p:nvPr>
            <p:ph type="title"/>
          </p:nvPr>
        </p:nvSpPr>
        <p:spPr/>
        <p:txBody>
          <a:bodyPr/>
          <a:lstStyle/>
          <a:p>
            <a:r>
              <a:rPr lang="en-US" dirty="0"/>
              <a:t>Process State</a:t>
            </a:r>
            <a:endParaRPr lang="en-CA" dirty="0"/>
          </a:p>
        </p:txBody>
      </p:sp>
      <p:sp>
        <p:nvSpPr>
          <p:cNvPr id="4" name="Rectangle 3">
            <a:extLst>
              <a:ext uri="{FF2B5EF4-FFF2-40B4-BE49-F238E27FC236}">
                <a16:creationId xmlns:a16="http://schemas.microsoft.com/office/drawing/2014/main" id="{8B1F357B-5C30-3732-50DC-CF49D41CE3B4}"/>
              </a:ext>
            </a:extLst>
          </p:cNvPr>
          <p:cNvSpPr/>
          <p:nvPr/>
        </p:nvSpPr>
        <p:spPr>
          <a:xfrm>
            <a:off x="2787557" y="2283988"/>
            <a:ext cx="2213264" cy="376284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5632121-FD70-A0A9-9934-97477DB172E5}"/>
              </a:ext>
            </a:extLst>
          </p:cNvPr>
          <p:cNvSpPr/>
          <p:nvPr/>
        </p:nvSpPr>
        <p:spPr>
          <a:xfrm>
            <a:off x="5537683" y="2283989"/>
            <a:ext cx="3783298" cy="376285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27B9C689-9FB1-C424-13FA-E317EA935194}"/>
              </a:ext>
            </a:extLst>
          </p:cNvPr>
          <p:cNvSpPr txBox="1"/>
          <p:nvPr/>
        </p:nvSpPr>
        <p:spPr>
          <a:xfrm>
            <a:off x="3134333" y="1837180"/>
            <a:ext cx="1519711" cy="461665"/>
          </a:xfrm>
          <a:prstGeom prst="rect">
            <a:avLst/>
          </a:prstGeom>
          <a:noFill/>
        </p:spPr>
        <p:txBody>
          <a:bodyPr wrap="none" rtlCol="0">
            <a:spAutoFit/>
          </a:bodyPr>
          <a:lstStyle/>
          <a:p>
            <a:r>
              <a:rPr lang="en-US" sz="2400" b="1" dirty="0"/>
              <a:t>Hard disk</a:t>
            </a:r>
            <a:endParaRPr lang="en-CA" sz="2400" b="1" dirty="0"/>
          </a:p>
        </p:txBody>
      </p:sp>
      <p:sp>
        <p:nvSpPr>
          <p:cNvPr id="7" name="TextBox 6">
            <a:extLst>
              <a:ext uri="{FF2B5EF4-FFF2-40B4-BE49-F238E27FC236}">
                <a16:creationId xmlns:a16="http://schemas.microsoft.com/office/drawing/2014/main" id="{03DEEA8E-F700-E42B-77F1-4E35AA69425C}"/>
              </a:ext>
            </a:extLst>
          </p:cNvPr>
          <p:cNvSpPr txBox="1"/>
          <p:nvPr/>
        </p:nvSpPr>
        <p:spPr>
          <a:xfrm>
            <a:off x="6232408" y="1837180"/>
            <a:ext cx="823815" cy="461665"/>
          </a:xfrm>
          <a:prstGeom prst="rect">
            <a:avLst/>
          </a:prstGeom>
          <a:noFill/>
        </p:spPr>
        <p:txBody>
          <a:bodyPr wrap="none" rtlCol="0">
            <a:spAutoFit/>
          </a:bodyPr>
          <a:lstStyle/>
          <a:p>
            <a:r>
              <a:rPr lang="en-US" sz="2400" b="1" dirty="0"/>
              <a:t>RAM</a:t>
            </a:r>
            <a:endParaRPr lang="en-CA" sz="2400" b="1" dirty="0"/>
          </a:p>
        </p:txBody>
      </p:sp>
      <p:sp>
        <p:nvSpPr>
          <p:cNvPr id="13" name="TextBox 12">
            <a:extLst>
              <a:ext uri="{FF2B5EF4-FFF2-40B4-BE49-F238E27FC236}">
                <a16:creationId xmlns:a16="http://schemas.microsoft.com/office/drawing/2014/main" id="{028FFE7C-F235-3D01-3A6E-EEAE420ABD3C}"/>
              </a:ext>
            </a:extLst>
          </p:cNvPr>
          <p:cNvSpPr txBox="1"/>
          <p:nvPr/>
        </p:nvSpPr>
        <p:spPr>
          <a:xfrm>
            <a:off x="3272124" y="3008986"/>
            <a:ext cx="844655" cy="369332"/>
          </a:xfrm>
          <a:prstGeom prst="rect">
            <a:avLst/>
          </a:prstGeom>
          <a:noFill/>
        </p:spPr>
        <p:txBody>
          <a:bodyPr wrap="none" rtlCol="0">
            <a:spAutoFit/>
          </a:bodyPr>
          <a:lstStyle/>
          <a:p>
            <a:r>
              <a:rPr lang="en-US" dirty="0"/>
              <a:t>Firefox</a:t>
            </a:r>
          </a:p>
        </p:txBody>
      </p:sp>
      <p:cxnSp>
        <p:nvCxnSpPr>
          <p:cNvPr id="16" name="Straight Arrow Connector 15">
            <a:extLst>
              <a:ext uri="{FF2B5EF4-FFF2-40B4-BE49-F238E27FC236}">
                <a16:creationId xmlns:a16="http://schemas.microsoft.com/office/drawing/2014/main" id="{77F158EB-50B4-F23B-CB26-783F32C6E682}"/>
              </a:ext>
            </a:extLst>
          </p:cNvPr>
          <p:cNvCxnSpPr>
            <a:cxnSpLocks/>
          </p:cNvCxnSpPr>
          <p:nvPr/>
        </p:nvCxnSpPr>
        <p:spPr>
          <a:xfrm>
            <a:off x="4469375" y="3201748"/>
            <a:ext cx="1626625" cy="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3B676561-0CAD-6404-69FA-07E34D42BAF2}"/>
              </a:ext>
            </a:extLst>
          </p:cNvPr>
          <p:cNvSpPr txBox="1"/>
          <p:nvPr/>
        </p:nvSpPr>
        <p:spPr>
          <a:xfrm>
            <a:off x="6113087" y="2991918"/>
            <a:ext cx="1282274" cy="369332"/>
          </a:xfrm>
          <a:prstGeom prst="rect">
            <a:avLst/>
          </a:prstGeom>
          <a:noFill/>
        </p:spPr>
        <p:txBody>
          <a:bodyPr wrap="none" rtlCol="0">
            <a:spAutoFit/>
          </a:bodyPr>
          <a:lstStyle/>
          <a:p>
            <a:r>
              <a:rPr lang="en-US" dirty="0"/>
              <a:t>P1 (Firefox)</a:t>
            </a:r>
          </a:p>
        </p:txBody>
      </p:sp>
      <p:sp>
        <p:nvSpPr>
          <p:cNvPr id="22" name="Rectangle: Rounded Corners 21">
            <a:extLst>
              <a:ext uri="{FF2B5EF4-FFF2-40B4-BE49-F238E27FC236}">
                <a16:creationId xmlns:a16="http://schemas.microsoft.com/office/drawing/2014/main" id="{FB7F0E7A-FEE4-2963-78DF-92BBDC3325E0}"/>
              </a:ext>
            </a:extLst>
          </p:cNvPr>
          <p:cNvSpPr/>
          <p:nvPr/>
        </p:nvSpPr>
        <p:spPr>
          <a:xfrm>
            <a:off x="4902052" y="2805309"/>
            <a:ext cx="674173" cy="277447"/>
          </a:xfrm>
          <a:prstGeom prst="round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Run </a:t>
            </a:r>
            <a:endParaRPr lang="en-CA" sz="1600" dirty="0"/>
          </a:p>
        </p:txBody>
      </p:sp>
      <p:sp>
        <p:nvSpPr>
          <p:cNvPr id="23" name="Rectangle 22">
            <a:extLst>
              <a:ext uri="{FF2B5EF4-FFF2-40B4-BE49-F238E27FC236}">
                <a16:creationId xmlns:a16="http://schemas.microsoft.com/office/drawing/2014/main" id="{774765FC-3B84-F6A8-A41E-686FE0E72563}"/>
              </a:ext>
            </a:extLst>
          </p:cNvPr>
          <p:cNvSpPr/>
          <p:nvPr/>
        </p:nvSpPr>
        <p:spPr>
          <a:xfrm>
            <a:off x="5820696" y="2622586"/>
            <a:ext cx="3267733" cy="1258529"/>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26" name="TextBox 25">
            <a:extLst>
              <a:ext uri="{FF2B5EF4-FFF2-40B4-BE49-F238E27FC236}">
                <a16:creationId xmlns:a16="http://schemas.microsoft.com/office/drawing/2014/main" id="{6ABE1AF9-AFCD-7AB9-9C1D-4158A09DB68A}"/>
              </a:ext>
            </a:extLst>
          </p:cNvPr>
          <p:cNvSpPr txBox="1"/>
          <p:nvPr/>
        </p:nvSpPr>
        <p:spPr>
          <a:xfrm>
            <a:off x="6827010" y="2437920"/>
            <a:ext cx="1369670"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Foreground</a:t>
            </a:r>
            <a:endParaRPr lang="en-CA" dirty="0"/>
          </a:p>
        </p:txBody>
      </p:sp>
      <p:sp>
        <p:nvSpPr>
          <p:cNvPr id="31" name="Rectangle 30">
            <a:extLst>
              <a:ext uri="{FF2B5EF4-FFF2-40B4-BE49-F238E27FC236}">
                <a16:creationId xmlns:a16="http://schemas.microsoft.com/office/drawing/2014/main" id="{B1685A4E-E1D3-4D9B-94F4-C2D8724B41A0}"/>
              </a:ext>
            </a:extLst>
          </p:cNvPr>
          <p:cNvSpPr/>
          <p:nvPr/>
        </p:nvSpPr>
        <p:spPr>
          <a:xfrm>
            <a:off x="5836937" y="4277377"/>
            <a:ext cx="3267733" cy="1533488"/>
          </a:xfrm>
          <a:prstGeom prst="rect">
            <a:avLst/>
          </a:prstGeom>
          <a:noFill/>
          <a:ln w="57150" cap="flat" cmpd="sng" algn="ctr">
            <a:solidFill>
              <a:schemeClr val="tx1">
                <a:lumMod val="9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2" name="TextBox 31">
            <a:extLst>
              <a:ext uri="{FF2B5EF4-FFF2-40B4-BE49-F238E27FC236}">
                <a16:creationId xmlns:a16="http://schemas.microsoft.com/office/drawing/2014/main" id="{FBB33E53-3CD6-EE5D-E0F2-BBD3C3A65789}"/>
              </a:ext>
            </a:extLst>
          </p:cNvPr>
          <p:cNvSpPr txBox="1"/>
          <p:nvPr/>
        </p:nvSpPr>
        <p:spPr>
          <a:xfrm>
            <a:off x="6823836" y="4079427"/>
            <a:ext cx="1376018"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Background</a:t>
            </a:r>
            <a:endParaRPr lang="en-CA" dirty="0"/>
          </a:p>
        </p:txBody>
      </p:sp>
      <p:sp>
        <p:nvSpPr>
          <p:cNvPr id="34" name="Rectangle 33">
            <a:extLst>
              <a:ext uri="{FF2B5EF4-FFF2-40B4-BE49-F238E27FC236}">
                <a16:creationId xmlns:a16="http://schemas.microsoft.com/office/drawing/2014/main" id="{817310CA-2DA9-84D3-F0B1-0D7F01868CF0}"/>
              </a:ext>
            </a:extLst>
          </p:cNvPr>
          <p:cNvSpPr/>
          <p:nvPr/>
        </p:nvSpPr>
        <p:spPr>
          <a:xfrm>
            <a:off x="6096000" y="4697050"/>
            <a:ext cx="1255106" cy="915421"/>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5" name="TextBox 34">
            <a:extLst>
              <a:ext uri="{FF2B5EF4-FFF2-40B4-BE49-F238E27FC236}">
                <a16:creationId xmlns:a16="http://schemas.microsoft.com/office/drawing/2014/main" id="{A19194AB-F5EE-A237-F644-825E05850615}"/>
              </a:ext>
            </a:extLst>
          </p:cNvPr>
          <p:cNvSpPr txBox="1"/>
          <p:nvPr/>
        </p:nvSpPr>
        <p:spPr>
          <a:xfrm>
            <a:off x="6222825" y="4499100"/>
            <a:ext cx="999248"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Running</a:t>
            </a:r>
            <a:endParaRPr lang="en-CA" dirty="0"/>
          </a:p>
        </p:txBody>
      </p:sp>
      <p:sp>
        <p:nvSpPr>
          <p:cNvPr id="36" name="Rectangle 35">
            <a:extLst>
              <a:ext uri="{FF2B5EF4-FFF2-40B4-BE49-F238E27FC236}">
                <a16:creationId xmlns:a16="http://schemas.microsoft.com/office/drawing/2014/main" id="{D2B45887-AB42-E6C7-3E04-92D0EF940779}"/>
              </a:ext>
            </a:extLst>
          </p:cNvPr>
          <p:cNvSpPr/>
          <p:nvPr/>
        </p:nvSpPr>
        <p:spPr>
          <a:xfrm>
            <a:off x="7607961" y="4697050"/>
            <a:ext cx="1255106" cy="91542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A"/>
          </a:p>
        </p:txBody>
      </p:sp>
      <p:sp>
        <p:nvSpPr>
          <p:cNvPr id="37" name="TextBox 36">
            <a:extLst>
              <a:ext uri="{FF2B5EF4-FFF2-40B4-BE49-F238E27FC236}">
                <a16:creationId xmlns:a16="http://schemas.microsoft.com/office/drawing/2014/main" id="{644748B9-806B-7923-4543-1C1B5E8D3F88}"/>
              </a:ext>
            </a:extLst>
          </p:cNvPr>
          <p:cNvSpPr txBox="1"/>
          <p:nvPr/>
        </p:nvSpPr>
        <p:spPr>
          <a:xfrm>
            <a:off x="7734786" y="4499100"/>
            <a:ext cx="1026691"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Stopped</a:t>
            </a:r>
            <a:endParaRPr lang="en-CA" dirty="0"/>
          </a:p>
        </p:txBody>
      </p:sp>
      <p:cxnSp>
        <p:nvCxnSpPr>
          <p:cNvPr id="39" name="Straight Arrow Connector 38">
            <a:extLst>
              <a:ext uri="{FF2B5EF4-FFF2-40B4-BE49-F238E27FC236}">
                <a16:creationId xmlns:a16="http://schemas.microsoft.com/office/drawing/2014/main" id="{73A557CB-C6C9-ADFA-76BC-7E3CC6F59A7A}"/>
              </a:ext>
            </a:extLst>
          </p:cNvPr>
          <p:cNvCxnSpPr>
            <a:cxnSpLocks/>
          </p:cNvCxnSpPr>
          <p:nvPr/>
        </p:nvCxnSpPr>
        <p:spPr>
          <a:xfrm flipH="1">
            <a:off x="4486462" y="3550793"/>
            <a:ext cx="1626625" cy="0"/>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40" name="Rectangle: Rounded Corners 39">
            <a:extLst>
              <a:ext uri="{FF2B5EF4-FFF2-40B4-BE49-F238E27FC236}">
                <a16:creationId xmlns:a16="http://schemas.microsoft.com/office/drawing/2014/main" id="{613D66EF-E3D2-581E-8CED-F04A131C09D6}"/>
              </a:ext>
            </a:extLst>
          </p:cNvPr>
          <p:cNvSpPr/>
          <p:nvPr/>
        </p:nvSpPr>
        <p:spPr>
          <a:xfrm>
            <a:off x="4818719" y="3648558"/>
            <a:ext cx="927935" cy="594467"/>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Kill</a:t>
            </a:r>
          </a:p>
          <a:p>
            <a:pPr algn="ctr"/>
            <a:r>
              <a:rPr lang="en-US" sz="1600" dirty="0"/>
              <a:t>Ctrl + C</a:t>
            </a:r>
            <a:endParaRPr lang="en-CA" sz="1600" dirty="0"/>
          </a:p>
        </p:txBody>
      </p:sp>
      <p:cxnSp>
        <p:nvCxnSpPr>
          <p:cNvPr id="41" name="Straight Arrow Connector 40">
            <a:extLst>
              <a:ext uri="{FF2B5EF4-FFF2-40B4-BE49-F238E27FC236}">
                <a16:creationId xmlns:a16="http://schemas.microsoft.com/office/drawing/2014/main" id="{87344FCB-44E3-A1CF-2857-CF1A37DAEAEF}"/>
              </a:ext>
            </a:extLst>
          </p:cNvPr>
          <p:cNvCxnSpPr>
            <a:cxnSpLocks/>
          </p:cNvCxnSpPr>
          <p:nvPr/>
        </p:nvCxnSpPr>
        <p:spPr>
          <a:xfrm>
            <a:off x="4724370" y="5438539"/>
            <a:ext cx="1626625"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DD9A4279-9928-08DF-CBAD-CF0DF07DCCE7}"/>
              </a:ext>
            </a:extLst>
          </p:cNvPr>
          <p:cNvSpPr/>
          <p:nvPr/>
        </p:nvSpPr>
        <p:spPr>
          <a:xfrm>
            <a:off x="5089118" y="5025883"/>
            <a:ext cx="387135" cy="304305"/>
          </a:xfrm>
          <a:prstGeom prst="round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schemeClr val="bg1"/>
                </a:solidFill>
              </a:rPr>
              <a:t>&amp;</a:t>
            </a:r>
            <a:endParaRPr lang="en-CA" sz="1600" dirty="0">
              <a:solidFill>
                <a:schemeClr val="bg1"/>
              </a:solidFill>
            </a:endParaRPr>
          </a:p>
        </p:txBody>
      </p:sp>
      <p:sp>
        <p:nvSpPr>
          <p:cNvPr id="43" name="Arrow: Curved Left 42">
            <a:extLst>
              <a:ext uri="{FF2B5EF4-FFF2-40B4-BE49-F238E27FC236}">
                <a16:creationId xmlns:a16="http://schemas.microsoft.com/office/drawing/2014/main" id="{86666609-802B-E545-31FE-BAABAAF34024}"/>
              </a:ext>
            </a:extLst>
          </p:cNvPr>
          <p:cNvSpPr/>
          <p:nvPr/>
        </p:nvSpPr>
        <p:spPr>
          <a:xfrm>
            <a:off x="8802687" y="3300882"/>
            <a:ext cx="513619" cy="1952990"/>
          </a:xfrm>
          <a:prstGeom prst="curvedLeftArrow">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chemeClr val="tx1"/>
              </a:solidFill>
            </a:endParaRPr>
          </a:p>
        </p:txBody>
      </p:sp>
      <p:sp>
        <p:nvSpPr>
          <p:cNvPr id="44" name="Arrow: Curved Left 43">
            <a:extLst>
              <a:ext uri="{FF2B5EF4-FFF2-40B4-BE49-F238E27FC236}">
                <a16:creationId xmlns:a16="http://schemas.microsoft.com/office/drawing/2014/main" id="{38554BAF-8C48-5A92-E512-AEF77B4B565D}"/>
              </a:ext>
            </a:extLst>
          </p:cNvPr>
          <p:cNvSpPr/>
          <p:nvPr/>
        </p:nvSpPr>
        <p:spPr>
          <a:xfrm flipV="1">
            <a:off x="9380820" y="3225046"/>
            <a:ext cx="507686" cy="1952990"/>
          </a:xfrm>
          <a:prstGeom prst="curvedLeftArrow">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45" name="Rectangle: Rounded Corners 44">
            <a:extLst>
              <a:ext uri="{FF2B5EF4-FFF2-40B4-BE49-F238E27FC236}">
                <a16:creationId xmlns:a16="http://schemas.microsoft.com/office/drawing/2014/main" id="{48130A49-5F43-4B32-FA70-12855B073BB6}"/>
              </a:ext>
            </a:extLst>
          </p:cNvPr>
          <p:cNvSpPr/>
          <p:nvPr/>
        </p:nvSpPr>
        <p:spPr>
          <a:xfrm>
            <a:off x="9551419" y="4060964"/>
            <a:ext cx="959613" cy="34445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err="1"/>
              <a:t>fg</a:t>
            </a:r>
            <a:r>
              <a:rPr lang="en-US" sz="1600" dirty="0"/>
              <a:t> %...</a:t>
            </a:r>
            <a:endParaRPr lang="en-CA" sz="1600" dirty="0"/>
          </a:p>
        </p:txBody>
      </p:sp>
      <p:sp>
        <p:nvSpPr>
          <p:cNvPr id="46" name="Rectangle: Rounded Corners 45">
            <a:extLst>
              <a:ext uri="{FF2B5EF4-FFF2-40B4-BE49-F238E27FC236}">
                <a16:creationId xmlns:a16="http://schemas.microsoft.com/office/drawing/2014/main" id="{762D248B-763F-82E0-05F3-F04328B62E51}"/>
              </a:ext>
            </a:extLst>
          </p:cNvPr>
          <p:cNvSpPr/>
          <p:nvPr/>
        </p:nvSpPr>
        <p:spPr>
          <a:xfrm>
            <a:off x="8888302" y="3904307"/>
            <a:ext cx="583271" cy="594467"/>
          </a:xfrm>
          <a:prstGeom prst="round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a:t>Ctrl + Z</a:t>
            </a:r>
            <a:endParaRPr lang="en-CA" sz="1600" dirty="0"/>
          </a:p>
        </p:txBody>
      </p:sp>
      <p:sp>
        <p:nvSpPr>
          <p:cNvPr id="3" name="Arrow: Curved Left 2">
            <a:extLst>
              <a:ext uri="{FF2B5EF4-FFF2-40B4-BE49-F238E27FC236}">
                <a16:creationId xmlns:a16="http://schemas.microsoft.com/office/drawing/2014/main" id="{5A5A5AFF-F58F-D55B-60D0-9E98C95B2845}"/>
              </a:ext>
            </a:extLst>
          </p:cNvPr>
          <p:cNvSpPr/>
          <p:nvPr/>
        </p:nvSpPr>
        <p:spPr>
          <a:xfrm flipH="1">
            <a:off x="6147167" y="3361250"/>
            <a:ext cx="513619" cy="1952990"/>
          </a:xfrm>
          <a:prstGeom prst="curvedLeftArrow">
            <a:avLst/>
          </a:prstGeom>
          <a:solidFill>
            <a:srgbClr val="FFFF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chemeClr val="tx1"/>
              </a:solidFill>
            </a:endParaRPr>
          </a:p>
        </p:txBody>
      </p:sp>
      <p:sp>
        <p:nvSpPr>
          <p:cNvPr id="8" name="Rectangle: Rounded Corners 7">
            <a:extLst>
              <a:ext uri="{FF2B5EF4-FFF2-40B4-BE49-F238E27FC236}">
                <a16:creationId xmlns:a16="http://schemas.microsoft.com/office/drawing/2014/main" id="{373C4F29-5317-AD34-D252-AA289138AA26}"/>
              </a:ext>
            </a:extLst>
          </p:cNvPr>
          <p:cNvSpPr/>
          <p:nvPr/>
        </p:nvSpPr>
        <p:spPr>
          <a:xfrm>
            <a:off x="5708987" y="4081862"/>
            <a:ext cx="901081" cy="326862"/>
          </a:xfrm>
          <a:prstGeom prst="roundRect">
            <a:avLst/>
          </a:prstGeom>
          <a:solidFill>
            <a:srgbClr val="FFFF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err="1">
                <a:solidFill>
                  <a:schemeClr val="bg1"/>
                </a:solidFill>
              </a:rPr>
              <a:t>bg</a:t>
            </a:r>
            <a:r>
              <a:rPr lang="en-US" sz="1600" dirty="0">
                <a:solidFill>
                  <a:schemeClr val="bg1"/>
                </a:solidFill>
              </a:rPr>
              <a:t> %...</a:t>
            </a:r>
            <a:endParaRPr lang="en-CA" sz="1600" dirty="0">
              <a:solidFill>
                <a:schemeClr val="bg1"/>
              </a:solidFill>
            </a:endParaRPr>
          </a:p>
        </p:txBody>
      </p:sp>
      <p:sp>
        <p:nvSpPr>
          <p:cNvPr id="9" name="Footer Placeholder 8">
            <a:extLst>
              <a:ext uri="{FF2B5EF4-FFF2-40B4-BE49-F238E27FC236}">
                <a16:creationId xmlns:a16="http://schemas.microsoft.com/office/drawing/2014/main" id="{FB6D12B9-5D4F-B722-9D65-956447ED74F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70341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8E77-403A-A36A-13F2-78CA33FE3890}"/>
              </a:ext>
            </a:extLst>
          </p:cNvPr>
          <p:cNvSpPr>
            <a:spLocks noGrp="1"/>
          </p:cNvSpPr>
          <p:nvPr>
            <p:ph type="title"/>
          </p:nvPr>
        </p:nvSpPr>
        <p:spPr/>
        <p:txBody>
          <a:bodyPr/>
          <a:lstStyle/>
          <a:p>
            <a:r>
              <a:rPr lang="en-CA" dirty="0"/>
              <a:t>Socket Process</a:t>
            </a:r>
          </a:p>
        </p:txBody>
      </p:sp>
      <p:sp>
        <p:nvSpPr>
          <p:cNvPr id="3" name="Content Placeholder 2">
            <a:extLst>
              <a:ext uri="{FF2B5EF4-FFF2-40B4-BE49-F238E27FC236}">
                <a16:creationId xmlns:a16="http://schemas.microsoft.com/office/drawing/2014/main" id="{4C663F3E-A41E-4108-8A65-64371FF0CFEB}"/>
              </a:ext>
            </a:extLst>
          </p:cNvPr>
          <p:cNvSpPr>
            <a:spLocks noGrp="1"/>
          </p:cNvSpPr>
          <p:nvPr>
            <p:ph idx="1"/>
          </p:nvPr>
        </p:nvSpPr>
        <p:spPr/>
        <p:txBody>
          <a:bodyPr/>
          <a:lstStyle/>
          <a:p>
            <a:r>
              <a:rPr lang="en-US" dirty="0"/>
              <a:t>manages the creation, maintenance, and closure </a:t>
            </a:r>
            <a:r>
              <a:rPr lang="en-US" b="1" dirty="0">
                <a:solidFill>
                  <a:srgbClr val="FF0000"/>
                </a:solidFill>
              </a:rPr>
              <a:t>of network connections</a:t>
            </a:r>
            <a:r>
              <a:rPr lang="en-US" dirty="0"/>
              <a:t>.</a:t>
            </a:r>
          </a:p>
          <a:p>
            <a:r>
              <a:rPr lang="en-US" dirty="0"/>
              <a:t>This</a:t>
            </a:r>
            <a:r>
              <a:rPr lang="en-US" b="1" dirty="0">
                <a:solidFill>
                  <a:srgbClr val="FF0000"/>
                </a:solidFill>
              </a:rPr>
              <a:t> isolation </a:t>
            </a:r>
            <a:r>
              <a:rPr lang="en-US" dirty="0"/>
              <a:t>helps in ensuring that network-related issues or vulnerabilities don’t affect other parts of the browser.</a:t>
            </a:r>
          </a:p>
          <a:p>
            <a:r>
              <a:rPr lang="en-US" dirty="0"/>
              <a:t>If there’s an issue with the network communication or an attempted attack, it is less likely to impact the entire browser or user data.</a:t>
            </a:r>
            <a:endParaRPr lang="en-CA" dirty="0"/>
          </a:p>
        </p:txBody>
      </p:sp>
      <p:sp>
        <p:nvSpPr>
          <p:cNvPr id="4" name="Footer Placeholder 3">
            <a:extLst>
              <a:ext uri="{FF2B5EF4-FFF2-40B4-BE49-F238E27FC236}">
                <a16:creationId xmlns:a16="http://schemas.microsoft.com/office/drawing/2014/main" id="{0CE11F9B-9F31-7A04-F137-6B0CD77BA4F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81617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FB08-8DD1-4431-872B-369872CCCE09}"/>
              </a:ext>
            </a:extLst>
          </p:cNvPr>
          <p:cNvSpPr>
            <a:spLocks noGrp="1"/>
          </p:cNvSpPr>
          <p:nvPr>
            <p:ph type="title"/>
          </p:nvPr>
        </p:nvSpPr>
        <p:spPr/>
        <p:txBody>
          <a:bodyPr/>
          <a:lstStyle/>
          <a:p>
            <a:r>
              <a:rPr lang="en-US" dirty="0"/>
              <a:t>Ps -aux</a:t>
            </a:r>
            <a:endParaRPr lang="en-CA" dirty="0"/>
          </a:p>
        </p:txBody>
      </p:sp>
      <p:sp>
        <p:nvSpPr>
          <p:cNvPr id="3" name="Content Placeholder 2">
            <a:extLst>
              <a:ext uri="{FF2B5EF4-FFF2-40B4-BE49-F238E27FC236}">
                <a16:creationId xmlns:a16="http://schemas.microsoft.com/office/drawing/2014/main" id="{E749F38D-D64E-83D9-E943-8A00764494D7}"/>
              </a:ext>
            </a:extLst>
          </p:cNvPr>
          <p:cNvSpPr>
            <a:spLocks noGrp="1"/>
          </p:cNvSpPr>
          <p:nvPr>
            <p:ph idx="1"/>
          </p:nvPr>
        </p:nvSpPr>
        <p:spPr>
          <a:xfrm>
            <a:off x="838200" y="1545021"/>
            <a:ext cx="10515600" cy="1734207"/>
          </a:xfrm>
        </p:spPr>
        <p:txBody>
          <a:bodyPr>
            <a:normAutofit/>
          </a:bodyPr>
          <a:lstStyle/>
          <a:p>
            <a:r>
              <a:rPr lang="en-US" sz="2000" dirty="0"/>
              <a:t>to display a snapshot of the current processes running on the system.</a:t>
            </a:r>
          </a:p>
          <a:p>
            <a:r>
              <a:rPr lang="en-US" sz="2000" dirty="0"/>
              <a:t>-a: about all users' processes except session leaders.</a:t>
            </a:r>
          </a:p>
          <a:p>
            <a:r>
              <a:rPr lang="en-US" sz="2000" dirty="0"/>
              <a:t>-u: detailed information about each process, including the user who owns the process.</a:t>
            </a:r>
          </a:p>
          <a:p>
            <a:r>
              <a:rPr lang="en-US" sz="2000" dirty="0"/>
              <a:t>-x: Shows processes that are not running on a terminal (not connected to a TTY).</a:t>
            </a:r>
            <a:endParaRPr lang="en-CA" sz="2000" dirty="0"/>
          </a:p>
        </p:txBody>
      </p:sp>
      <p:pic>
        <p:nvPicPr>
          <p:cNvPr id="5" name="Picture 4">
            <a:extLst>
              <a:ext uri="{FF2B5EF4-FFF2-40B4-BE49-F238E27FC236}">
                <a16:creationId xmlns:a16="http://schemas.microsoft.com/office/drawing/2014/main" id="{739D12D5-B4F4-6F0F-AFC1-B1A373306402}"/>
              </a:ext>
            </a:extLst>
          </p:cNvPr>
          <p:cNvPicPr>
            <a:picLocks noChangeAspect="1"/>
          </p:cNvPicPr>
          <p:nvPr/>
        </p:nvPicPr>
        <p:blipFill>
          <a:blip r:embed="rId2"/>
          <a:srcRect t="-1782" b="-1"/>
          <a:stretch/>
        </p:blipFill>
        <p:spPr>
          <a:xfrm>
            <a:off x="0" y="3429000"/>
            <a:ext cx="12192000" cy="3151565"/>
          </a:xfrm>
          <a:prstGeom prst="rect">
            <a:avLst/>
          </a:prstGeom>
        </p:spPr>
      </p:pic>
      <p:sp>
        <p:nvSpPr>
          <p:cNvPr id="7" name="Rectangle: Rounded Corners 6">
            <a:extLst>
              <a:ext uri="{FF2B5EF4-FFF2-40B4-BE49-F238E27FC236}">
                <a16:creationId xmlns:a16="http://schemas.microsoft.com/office/drawing/2014/main" id="{386413B8-AF04-32F0-804C-18E868CA6912}"/>
              </a:ext>
            </a:extLst>
          </p:cNvPr>
          <p:cNvSpPr/>
          <p:nvPr/>
        </p:nvSpPr>
        <p:spPr>
          <a:xfrm>
            <a:off x="6138040" y="4163135"/>
            <a:ext cx="681180" cy="213382"/>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B4FB7D42-427F-1E60-B73D-BBCB611819FD}"/>
              </a:ext>
            </a:extLst>
          </p:cNvPr>
          <p:cNvSpPr/>
          <p:nvPr/>
        </p:nvSpPr>
        <p:spPr>
          <a:xfrm>
            <a:off x="6138039" y="4794791"/>
            <a:ext cx="1282263" cy="213382"/>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FD38849E-DB99-D7E8-FBB8-4942119845FB}"/>
              </a:ext>
            </a:extLst>
          </p:cNvPr>
          <p:cNvSpPr/>
          <p:nvPr/>
        </p:nvSpPr>
        <p:spPr>
          <a:xfrm>
            <a:off x="8219090" y="6074979"/>
            <a:ext cx="3134709" cy="16816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302FE8D1-EB15-6C09-D7CA-B9461873CCA1}"/>
              </a:ext>
            </a:extLst>
          </p:cNvPr>
          <p:cNvSpPr/>
          <p:nvPr/>
        </p:nvSpPr>
        <p:spPr>
          <a:xfrm>
            <a:off x="1095068" y="4190206"/>
            <a:ext cx="922917" cy="213382"/>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BDD8F7AA-4A62-5E69-BB00-C7FAE7F0A6B0}"/>
              </a:ext>
            </a:extLst>
          </p:cNvPr>
          <p:cNvSpPr/>
          <p:nvPr/>
        </p:nvSpPr>
        <p:spPr>
          <a:xfrm>
            <a:off x="8219089" y="4956201"/>
            <a:ext cx="3134709" cy="168166"/>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FF97C9AF-F4D9-D08D-A8F1-9AED16F67D1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591086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4D36-0DAA-BA83-E843-131862813666}"/>
              </a:ext>
            </a:extLst>
          </p:cNvPr>
          <p:cNvSpPr>
            <a:spLocks noGrp="1"/>
          </p:cNvSpPr>
          <p:nvPr>
            <p:ph type="title"/>
          </p:nvPr>
        </p:nvSpPr>
        <p:spPr/>
        <p:txBody>
          <a:bodyPr/>
          <a:lstStyle/>
          <a:p>
            <a:r>
              <a:rPr lang="en-US" dirty="0"/>
              <a:t>Ps –aux | more</a:t>
            </a:r>
            <a:endParaRPr lang="en-CA" dirty="0"/>
          </a:p>
        </p:txBody>
      </p:sp>
      <p:pic>
        <p:nvPicPr>
          <p:cNvPr id="5" name="Picture 4">
            <a:extLst>
              <a:ext uri="{FF2B5EF4-FFF2-40B4-BE49-F238E27FC236}">
                <a16:creationId xmlns:a16="http://schemas.microsoft.com/office/drawing/2014/main" id="{B6D47DD0-3F66-A28F-5947-58E789484C0C}"/>
              </a:ext>
            </a:extLst>
          </p:cNvPr>
          <p:cNvPicPr>
            <a:picLocks noChangeAspect="1"/>
          </p:cNvPicPr>
          <p:nvPr/>
        </p:nvPicPr>
        <p:blipFill>
          <a:blip r:embed="rId2"/>
          <a:stretch>
            <a:fillRect/>
          </a:stretch>
        </p:blipFill>
        <p:spPr>
          <a:xfrm>
            <a:off x="1737704" y="1681633"/>
            <a:ext cx="8716591" cy="4639322"/>
          </a:xfrm>
          <a:prstGeom prst="rect">
            <a:avLst/>
          </a:prstGeom>
        </p:spPr>
      </p:pic>
      <p:sp>
        <p:nvSpPr>
          <p:cNvPr id="3" name="Rectangle: Rounded Corners 2">
            <a:extLst>
              <a:ext uri="{FF2B5EF4-FFF2-40B4-BE49-F238E27FC236}">
                <a16:creationId xmlns:a16="http://schemas.microsoft.com/office/drawing/2014/main" id="{6826F03C-46E4-C8FA-C0B5-4D4B30811A52}"/>
              </a:ext>
            </a:extLst>
          </p:cNvPr>
          <p:cNvSpPr/>
          <p:nvPr/>
        </p:nvSpPr>
        <p:spPr>
          <a:xfrm>
            <a:off x="1737704" y="2154620"/>
            <a:ext cx="8716591" cy="220718"/>
          </a:xfrm>
          <a:prstGeom prst="round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CA32C93D-A360-EA95-EF74-97CEB16C635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85166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3358</TotalTime>
  <Words>8169</Words>
  <Application>Microsoft Office PowerPoint</Application>
  <PresentationFormat>Widescreen</PresentationFormat>
  <Paragraphs>970</Paragraphs>
  <Slides>127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127</vt:i4>
      </vt:variant>
    </vt:vector>
  </HeadingPairs>
  <TitlesOfParts>
    <vt:vector size="132" baseType="lpstr">
      <vt:lpstr>Aptos</vt:lpstr>
      <vt:lpstr>Aptos Display</vt:lpstr>
      <vt:lpstr>Arial</vt:lpstr>
      <vt:lpstr>Wingdings</vt:lpstr>
      <vt:lpstr>Office Theme</vt:lpstr>
      <vt:lpstr>CYBER SECURITY UPSKILLING  PROGRAM  قدم خلال مبادرة زنك/2 في جامعة البلقاء التطبيقية  بالتعاون مع أكاديمية سايبر شيلد  SEP 2024 Linux Part Version 1</vt:lpstr>
      <vt:lpstr>Outline</vt:lpstr>
      <vt:lpstr>Day 7</vt:lpstr>
      <vt:lpstr>VMware</vt:lpstr>
      <vt:lpstr>Ubuntu</vt:lpstr>
      <vt:lpstr>PowerPoint Presentation</vt:lpstr>
      <vt:lpstr>PowerPoint Presentation</vt:lpstr>
      <vt:lpstr>PowerPoint Presentation</vt:lpstr>
      <vt:lpstr>PowerPoint Presentation</vt:lpstr>
      <vt:lpstr>pwd (Print Working Directory)</vt:lpstr>
      <vt:lpstr>hostname</vt:lpstr>
      <vt:lpstr>Ifconfig (old version)</vt:lpstr>
      <vt:lpstr>ip address (newer version)</vt:lpstr>
      <vt:lpstr>ls (List)</vt:lpstr>
      <vt:lpstr>Program</vt:lpstr>
      <vt:lpstr>/usr/bin directory</vt:lpstr>
      <vt:lpstr>ls &lt;path&gt;  Absolute  </vt:lpstr>
      <vt:lpstr>Ls &lt;path&gt;  Relative</vt:lpstr>
      <vt:lpstr>ls more options…</vt:lpstr>
      <vt:lpstr>touch</vt:lpstr>
      <vt:lpstr>mkdir (Make Directory)</vt:lpstr>
      <vt:lpstr>mkdir</vt:lpstr>
      <vt:lpstr>Path Relative &amp; Absolute </vt:lpstr>
      <vt:lpstr>cd (Change Directory)</vt:lpstr>
      <vt:lpstr>adduser</vt:lpstr>
      <vt:lpstr>PowerPoint Presentation</vt:lpstr>
      <vt:lpstr>su (Substitute User)</vt:lpstr>
      <vt:lpstr>Day 8</vt:lpstr>
      <vt:lpstr>Permission </vt:lpstr>
      <vt:lpstr>Permission Denied</vt:lpstr>
      <vt:lpstr>Sudoers File</vt:lpstr>
      <vt:lpstr>/etc/sudoers</vt:lpstr>
      <vt:lpstr>/etc/passwd</vt:lpstr>
      <vt:lpstr>/etc/shadow</vt:lpstr>
      <vt:lpstr>$PATH</vt:lpstr>
      <vt:lpstr>$PATH</vt:lpstr>
      <vt:lpstr>/usr/bin</vt:lpstr>
      <vt:lpstr>type</vt:lpstr>
      <vt:lpstr>Ex2</vt:lpstr>
      <vt:lpstr>sudo (Superuser Do)</vt:lpstr>
      <vt:lpstr>echo</vt:lpstr>
      <vt:lpstr>echo “…” &gt; text.txt   Overwrite</vt:lpstr>
      <vt:lpstr>File 1 &amp; 2</vt:lpstr>
      <vt:lpstr>Solution</vt:lpstr>
      <vt:lpstr>echo “…” &gt;&gt; text.txt  Append</vt:lpstr>
      <vt:lpstr>Append File in File</vt:lpstr>
      <vt:lpstr>Ls -R</vt:lpstr>
      <vt:lpstr>cp (Copy)</vt:lpstr>
      <vt:lpstr>PowerPoint Presentation</vt:lpstr>
      <vt:lpstr>cp -i</vt:lpstr>
      <vt:lpstr>Copy multiple input to one directory</vt:lpstr>
      <vt:lpstr>Package management</vt:lpstr>
      <vt:lpstr>Update</vt:lpstr>
      <vt:lpstr>Upgrade </vt:lpstr>
      <vt:lpstr>Account</vt:lpstr>
      <vt:lpstr>/etc/passwd</vt:lpstr>
      <vt:lpstr>File permission</vt:lpstr>
      <vt:lpstr>Permission Groups</vt:lpstr>
      <vt:lpstr>PowerPoint Presentation</vt:lpstr>
      <vt:lpstr>chmod </vt:lpstr>
      <vt:lpstr>chmod  change mode </vt:lpstr>
      <vt:lpstr>Example</vt:lpstr>
      <vt:lpstr>PowerPoint Presentation</vt:lpstr>
      <vt:lpstr>PowerPoint Presentation</vt:lpstr>
      <vt:lpstr>PowerPoint Presentation</vt:lpstr>
      <vt:lpstr>PowerPoint Presentation</vt:lpstr>
      <vt:lpstr>PowerPoint Presentation</vt:lpstr>
      <vt:lpstr>/etc/shadow</vt:lpstr>
      <vt:lpstr>Login to Root User</vt:lpstr>
      <vt:lpstr>PowerPoint Presentation</vt:lpstr>
      <vt:lpstr>PowerPoint Presentation</vt:lpstr>
      <vt:lpstr>/etc/passwd   /bin/bash-python3</vt:lpstr>
      <vt:lpstr>Permission of Files</vt:lpstr>
      <vt:lpstr>Day 9</vt:lpstr>
      <vt:lpstr>Day 9</vt:lpstr>
      <vt:lpstr>Day 9</vt:lpstr>
      <vt:lpstr>Process </vt:lpstr>
      <vt:lpstr>Child Process</vt:lpstr>
      <vt:lpstr>Fork </vt:lpstr>
      <vt:lpstr>Kill </vt:lpstr>
      <vt:lpstr>Ctrl + C on Child process</vt:lpstr>
      <vt:lpstr>Ctrl + C on Parent process</vt:lpstr>
      <vt:lpstr>Ex</vt:lpstr>
      <vt:lpstr>PowerPoint Presentation</vt:lpstr>
      <vt:lpstr>ps</vt:lpstr>
      <vt:lpstr>ps</vt:lpstr>
      <vt:lpstr>PowerPoint Presentation</vt:lpstr>
      <vt:lpstr>firefox</vt:lpstr>
      <vt:lpstr>PowerPoint Presentation</vt:lpstr>
      <vt:lpstr>Ctrl + C</vt:lpstr>
      <vt:lpstr>Foreground &amp; Background</vt:lpstr>
      <vt:lpstr>Managing Background Processes</vt:lpstr>
      <vt:lpstr>Process state</vt:lpstr>
      <vt:lpstr>Ctrl + Z  Stopped process</vt:lpstr>
      <vt:lpstr>Firefox Child Processes</vt:lpstr>
      <vt:lpstr>Process State</vt:lpstr>
      <vt:lpstr>Socket Process</vt:lpstr>
      <vt:lpstr>Ps -aux</vt:lpstr>
      <vt:lpstr>Ps –aux | more</vt:lpstr>
      <vt:lpstr>PowerPoint Presentation</vt:lpstr>
      <vt:lpstr>PowerPoint Presentation</vt:lpstr>
      <vt:lpstr>Performance Linux GUI VS TTY</vt:lpstr>
      <vt:lpstr>virtual terminal TTY</vt:lpstr>
      <vt:lpstr>Systemd</vt:lpstr>
      <vt:lpstr>Service Management</vt:lpstr>
      <vt:lpstr>cp (Copy)</vt:lpstr>
      <vt:lpstr>PowerPoint Presentation</vt:lpstr>
      <vt:lpstr>cat VS more VS less</vt:lpstr>
      <vt:lpstr>more</vt:lpstr>
      <vt:lpstr>less</vt:lpstr>
      <vt:lpstr>Grep</vt:lpstr>
      <vt:lpstr>Grep -i -r</vt:lpstr>
      <vt:lpstr>Cut </vt:lpstr>
      <vt:lpstr>Ex:</vt:lpstr>
      <vt:lpstr>wc (word count) </vt:lpstr>
      <vt:lpstr>Sort &amp; Uniq</vt:lpstr>
      <vt:lpstr>/var/log/auth.log</vt:lpstr>
      <vt:lpstr>text editor</vt:lpstr>
      <vt:lpstr>vim</vt:lpstr>
      <vt:lpstr>Script</vt:lpstr>
      <vt:lpstr>PowerPoint Presentation</vt:lpstr>
      <vt:lpstr>Ex1:</vt:lpstr>
      <vt:lpstr>User input</vt:lpstr>
      <vt:lpstr>Day 11</vt:lpstr>
      <vt:lpstr>if, elif, else, then, fi</vt:lpstr>
      <vt:lpstr>Operations</vt:lpstr>
      <vt:lpstr>Ex2: Script-2 &amp; Script-3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dana al mahrouk</dc:creator>
  <cp:lastModifiedBy>dana al mahrouk</cp:lastModifiedBy>
  <cp:revision>39</cp:revision>
  <dcterms:created xsi:type="dcterms:W3CDTF">2024-08-04T18:04:14Z</dcterms:created>
  <dcterms:modified xsi:type="dcterms:W3CDTF">2024-09-24T16:53:20Z</dcterms:modified>
</cp:coreProperties>
</file>